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changesInfos/changesInfo1.xml" ContentType="application/vnd.ms-powerpoint.changesinfo+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0" r:id="rId4"/>
  </p:sldMasterIdLst>
  <p:notesMasterIdLst>
    <p:notesMasterId r:id="rId25"/>
  </p:notesMasterIdLst>
  <p:sldIdLst>
    <p:sldId id="277" r:id="rId5"/>
    <p:sldId id="257" r:id="rId6"/>
    <p:sldId id="258" r:id="rId7"/>
    <p:sldId id="278" r:id="rId8"/>
    <p:sldId id="273" r:id="rId9"/>
    <p:sldId id="274" r:id="rId10"/>
    <p:sldId id="259" r:id="rId11"/>
    <p:sldId id="270" r:id="rId12"/>
    <p:sldId id="260" r:id="rId13"/>
    <p:sldId id="261" r:id="rId14"/>
    <p:sldId id="263" r:id="rId15"/>
    <p:sldId id="272" r:id="rId16"/>
    <p:sldId id="264" r:id="rId17"/>
    <p:sldId id="269" r:id="rId18"/>
    <p:sldId id="265" r:id="rId19"/>
    <p:sldId id="267" r:id="rId20"/>
    <p:sldId id="268" r:id="rId21"/>
    <p:sldId id="275" r:id="rId22"/>
    <p:sldId id="276" r:id="rId23"/>
    <p:sldId id="279" r:id="rId24"/>
  </p:sldIdLst>
  <p:sldSz cx="9144000" cy="6858000" type="letter"/>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8" userDrawn="1">
          <p15:clr>
            <a:srgbClr val="A4A3A4"/>
          </p15:clr>
        </p15:guide>
        <p15:guide id="2" orient="horz" pos="4200" userDrawn="1">
          <p15:clr>
            <a:srgbClr val="A4A3A4"/>
          </p15:clr>
        </p15:guide>
        <p15:guide id="3"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D251F"/>
    <a:srgbClr val="3C2C24"/>
    <a:srgbClr val="3C2B24"/>
    <a:srgbClr val="3D2B23"/>
    <a:srgbClr val="FF840E"/>
    <a:srgbClr val="F98657"/>
    <a:srgbClr val="A2631C"/>
    <a:srgbClr val="3C2F26"/>
    <a:srgbClr val="F84B4B"/>
    <a:srgbClr val="E83B3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D539933-2E49-6F62-7D3A-1762F515041C}" v="15" dt="2024-10-31T11:53:04.784"/>
    <p1510:client id="{6703D0D6-CF3B-2836-9A7E-08B156A6A3BA}" v="16" dt="2024-10-31T11:39:51.19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404" autoAdjust="0"/>
    <p:restoredTop sz="82711" autoAdjust="0"/>
  </p:normalViewPr>
  <p:slideViewPr>
    <p:cSldViewPr snapToGrid="0">
      <p:cViewPr varScale="1">
        <p:scale>
          <a:sx n="71" d="100"/>
          <a:sy n="71" d="100"/>
        </p:scale>
        <p:origin x="2074" y="67"/>
      </p:cViewPr>
      <p:guideLst>
        <p:guide orient="horz" pos="48"/>
        <p:guide orient="horz" pos="420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esarkar, Pratik Shailesh" userId="86522fa7-0ebc-46e4-81cc-1bb04ab0eee5" providerId="ADAL" clId="{7F96CA51-32F1-439A-AB87-DB454CAAA668}"/>
    <pc:docChg chg="custSel modSld">
      <pc:chgData name="Nesarkar, Pratik Shailesh" userId="86522fa7-0ebc-46e4-81cc-1bb04ab0eee5" providerId="ADAL" clId="{7F96CA51-32F1-439A-AB87-DB454CAAA668}" dt="2024-10-31T15:22:53.230" v="13" actId="1076"/>
      <pc:docMkLst>
        <pc:docMk/>
      </pc:docMkLst>
      <pc:sldChg chg="mod modShow">
        <pc:chgData name="Nesarkar, Pratik Shailesh" userId="86522fa7-0ebc-46e4-81cc-1bb04ab0eee5" providerId="ADAL" clId="{7F96CA51-32F1-439A-AB87-DB454CAAA668}" dt="2024-10-31T15:19:02.777" v="0" actId="729"/>
        <pc:sldMkLst>
          <pc:docMk/>
          <pc:sldMk cId="4147246478" sldId="256"/>
        </pc:sldMkLst>
      </pc:sldChg>
      <pc:sldChg chg="delSp modSp mod">
        <pc:chgData name="Nesarkar, Pratik Shailesh" userId="86522fa7-0ebc-46e4-81cc-1bb04ab0eee5" providerId="ADAL" clId="{7F96CA51-32F1-439A-AB87-DB454CAAA668}" dt="2024-10-31T15:22:53.230" v="13" actId="1076"/>
        <pc:sldMkLst>
          <pc:docMk/>
          <pc:sldMk cId="1280416759" sldId="257"/>
        </pc:sldMkLst>
        <pc:spChg chg="mod">
          <ac:chgData name="Nesarkar, Pratik Shailesh" userId="86522fa7-0ebc-46e4-81cc-1bb04ab0eee5" providerId="ADAL" clId="{7F96CA51-32F1-439A-AB87-DB454CAAA668}" dt="2024-10-31T15:21:12.005" v="3" actId="1076"/>
          <ac:spMkLst>
            <pc:docMk/>
            <pc:sldMk cId="1280416759" sldId="257"/>
            <ac:spMk id="42" creationId="{00000000-0000-0000-0000-000000000000}"/>
          </ac:spMkLst>
        </pc:spChg>
        <pc:spChg chg="mod">
          <ac:chgData name="Nesarkar, Pratik Shailesh" userId="86522fa7-0ebc-46e4-81cc-1bb04ab0eee5" providerId="ADAL" clId="{7F96CA51-32F1-439A-AB87-DB454CAAA668}" dt="2024-10-31T15:21:26.126" v="7" actId="1076"/>
          <ac:spMkLst>
            <pc:docMk/>
            <pc:sldMk cId="1280416759" sldId="257"/>
            <ac:spMk id="43" creationId="{00000000-0000-0000-0000-000000000000}"/>
          </ac:spMkLst>
        </pc:spChg>
        <pc:spChg chg="del mod">
          <ac:chgData name="Nesarkar, Pratik Shailesh" userId="86522fa7-0ebc-46e4-81cc-1bb04ab0eee5" providerId="ADAL" clId="{7F96CA51-32F1-439A-AB87-DB454CAAA668}" dt="2024-10-31T15:21:54.322" v="11"/>
          <ac:spMkLst>
            <pc:docMk/>
            <pc:sldMk cId="1280416759" sldId="257"/>
            <ac:spMk id="82" creationId="{00000000-0000-0000-0000-000000000000}"/>
          </ac:spMkLst>
        </pc:spChg>
        <pc:spChg chg="mod">
          <ac:chgData name="Nesarkar, Pratik Shailesh" userId="86522fa7-0ebc-46e4-81cc-1bb04ab0eee5" providerId="ADAL" clId="{7F96CA51-32F1-439A-AB87-DB454CAAA668}" dt="2024-10-31T15:21:56.718" v="12" actId="14100"/>
          <ac:spMkLst>
            <pc:docMk/>
            <pc:sldMk cId="1280416759" sldId="257"/>
            <ac:spMk id="83" creationId="{00000000-0000-0000-0000-000000000000}"/>
          </ac:spMkLst>
        </pc:spChg>
        <pc:spChg chg="mod">
          <ac:chgData name="Nesarkar, Pratik Shailesh" userId="86522fa7-0ebc-46e4-81cc-1bb04ab0eee5" providerId="ADAL" clId="{7F96CA51-32F1-439A-AB87-DB454CAAA668}" dt="2024-10-31T15:22:53.230" v="13" actId="1076"/>
          <ac:spMkLst>
            <pc:docMk/>
            <pc:sldMk cId="1280416759" sldId="257"/>
            <ac:spMk id="123" creationId="{00000000-0000-0000-0000-000000000000}"/>
          </ac:spMkLst>
        </pc:spChg>
      </pc:sldChg>
      <pc:sldChg chg="delSp mod">
        <pc:chgData name="Nesarkar, Pratik Shailesh" userId="86522fa7-0ebc-46e4-81cc-1bb04ab0eee5" providerId="ADAL" clId="{7F96CA51-32F1-439A-AB87-DB454CAAA668}" dt="2024-10-31T15:20:45.353" v="1" actId="478"/>
        <pc:sldMkLst>
          <pc:docMk/>
          <pc:sldMk cId="641411508" sldId="266"/>
        </pc:sldMkLst>
        <pc:spChg chg="del">
          <ac:chgData name="Nesarkar, Pratik Shailesh" userId="86522fa7-0ebc-46e4-81cc-1bb04ab0eee5" providerId="ADAL" clId="{7F96CA51-32F1-439A-AB87-DB454CAAA668}" dt="2024-10-31T15:20:45.353" v="1" actId="478"/>
          <ac:spMkLst>
            <pc:docMk/>
            <pc:sldMk cId="641411508" sldId="266"/>
            <ac:spMk id="2" creationId="{00000000-0000-0000-0000-000000000000}"/>
          </ac:spMkLst>
        </pc:spChg>
        <pc:spChg chg="del">
          <ac:chgData name="Nesarkar, Pratik Shailesh" userId="86522fa7-0ebc-46e4-81cc-1bb04ab0eee5" providerId="ADAL" clId="{7F96CA51-32F1-439A-AB87-DB454CAAA668}" dt="2024-10-31T15:20:45.353" v="1" actId="478"/>
          <ac:spMkLst>
            <pc:docMk/>
            <pc:sldMk cId="641411508" sldId="266"/>
            <ac:spMk id="17" creationId="{00000000-0000-0000-0000-000000000000}"/>
          </ac:spMkLst>
        </pc:spChg>
        <pc:spChg chg="del">
          <ac:chgData name="Nesarkar, Pratik Shailesh" userId="86522fa7-0ebc-46e4-81cc-1bb04ab0eee5" providerId="ADAL" clId="{7F96CA51-32F1-439A-AB87-DB454CAAA668}" dt="2024-10-31T15:20:45.353" v="1" actId="478"/>
          <ac:spMkLst>
            <pc:docMk/>
            <pc:sldMk cId="641411508" sldId="266"/>
            <ac:spMk id="18" creationId="{00000000-0000-0000-0000-000000000000}"/>
          </ac:spMkLst>
        </pc:spChg>
        <pc:spChg chg="del">
          <ac:chgData name="Nesarkar, Pratik Shailesh" userId="86522fa7-0ebc-46e4-81cc-1bb04ab0eee5" providerId="ADAL" clId="{7F96CA51-32F1-439A-AB87-DB454CAAA668}" dt="2024-10-31T15:20:45.353" v="1" actId="478"/>
          <ac:spMkLst>
            <pc:docMk/>
            <pc:sldMk cId="641411508" sldId="266"/>
            <ac:spMk id="19" creationId="{00000000-0000-0000-0000-000000000000}"/>
          </ac:spMkLst>
        </pc:spChg>
        <pc:spChg chg="del">
          <ac:chgData name="Nesarkar, Pratik Shailesh" userId="86522fa7-0ebc-46e4-81cc-1bb04ab0eee5" providerId="ADAL" clId="{7F96CA51-32F1-439A-AB87-DB454CAAA668}" dt="2024-10-31T15:20:45.353" v="1" actId="478"/>
          <ac:spMkLst>
            <pc:docMk/>
            <pc:sldMk cId="641411508" sldId="266"/>
            <ac:spMk id="24" creationId="{00000000-0000-0000-0000-000000000000}"/>
          </ac:spMkLst>
        </pc:spChg>
        <pc:spChg chg="del">
          <ac:chgData name="Nesarkar, Pratik Shailesh" userId="86522fa7-0ebc-46e4-81cc-1bb04ab0eee5" providerId="ADAL" clId="{7F96CA51-32F1-439A-AB87-DB454CAAA668}" dt="2024-10-31T15:20:45.353" v="1" actId="478"/>
          <ac:spMkLst>
            <pc:docMk/>
            <pc:sldMk cId="641411508" sldId="266"/>
            <ac:spMk id="25" creationId="{00000000-0000-0000-0000-000000000000}"/>
          </ac:spMkLst>
        </pc:spChg>
        <pc:spChg chg="del">
          <ac:chgData name="Nesarkar, Pratik Shailesh" userId="86522fa7-0ebc-46e4-81cc-1bb04ab0eee5" providerId="ADAL" clId="{7F96CA51-32F1-439A-AB87-DB454CAAA668}" dt="2024-10-31T15:20:45.353" v="1" actId="478"/>
          <ac:spMkLst>
            <pc:docMk/>
            <pc:sldMk cId="641411508" sldId="266"/>
            <ac:spMk id="27" creationId="{00000000-0000-0000-0000-000000000000}"/>
          </ac:spMkLst>
        </pc:spChg>
        <pc:spChg chg="del">
          <ac:chgData name="Nesarkar, Pratik Shailesh" userId="86522fa7-0ebc-46e4-81cc-1bb04ab0eee5" providerId="ADAL" clId="{7F96CA51-32F1-439A-AB87-DB454CAAA668}" dt="2024-10-31T15:20:45.353" v="1" actId="478"/>
          <ac:spMkLst>
            <pc:docMk/>
            <pc:sldMk cId="641411508" sldId="266"/>
            <ac:spMk id="28" creationId="{00000000-0000-0000-0000-000000000000}"/>
          </ac:spMkLst>
        </pc:spChg>
        <pc:spChg chg="del">
          <ac:chgData name="Nesarkar, Pratik Shailesh" userId="86522fa7-0ebc-46e4-81cc-1bb04ab0eee5" providerId="ADAL" clId="{7F96CA51-32F1-439A-AB87-DB454CAAA668}" dt="2024-10-31T15:20:45.353" v="1" actId="478"/>
          <ac:spMkLst>
            <pc:docMk/>
            <pc:sldMk cId="641411508" sldId="266"/>
            <ac:spMk id="30" creationId="{00000000-0000-0000-0000-000000000000}"/>
          </ac:spMkLst>
        </pc:spChg>
        <pc:spChg chg="del">
          <ac:chgData name="Nesarkar, Pratik Shailesh" userId="86522fa7-0ebc-46e4-81cc-1bb04ab0eee5" providerId="ADAL" clId="{7F96CA51-32F1-439A-AB87-DB454CAAA668}" dt="2024-10-31T15:20:45.353" v="1" actId="478"/>
          <ac:spMkLst>
            <pc:docMk/>
            <pc:sldMk cId="641411508" sldId="266"/>
            <ac:spMk id="31" creationId="{00000000-0000-0000-0000-000000000000}"/>
          </ac:spMkLst>
        </pc:spChg>
        <pc:spChg chg="del">
          <ac:chgData name="Nesarkar, Pratik Shailesh" userId="86522fa7-0ebc-46e4-81cc-1bb04ab0eee5" providerId="ADAL" clId="{7F96CA51-32F1-439A-AB87-DB454CAAA668}" dt="2024-10-31T15:20:45.353" v="1" actId="478"/>
          <ac:spMkLst>
            <pc:docMk/>
            <pc:sldMk cId="641411508" sldId="266"/>
            <ac:spMk id="34" creationId="{00000000-0000-0000-0000-000000000000}"/>
          </ac:spMkLst>
        </pc:spChg>
        <pc:spChg chg="del">
          <ac:chgData name="Nesarkar, Pratik Shailesh" userId="86522fa7-0ebc-46e4-81cc-1bb04ab0eee5" providerId="ADAL" clId="{7F96CA51-32F1-439A-AB87-DB454CAAA668}" dt="2024-10-31T15:20:45.353" v="1" actId="478"/>
          <ac:spMkLst>
            <pc:docMk/>
            <pc:sldMk cId="641411508" sldId="266"/>
            <ac:spMk id="35" creationId="{00000000-0000-0000-0000-000000000000}"/>
          </ac:spMkLst>
        </pc:spChg>
        <pc:spChg chg="del">
          <ac:chgData name="Nesarkar, Pratik Shailesh" userId="86522fa7-0ebc-46e4-81cc-1bb04ab0eee5" providerId="ADAL" clId="{7F96CA51-32F1-439A-AB87-DB454CAAA668}" dt="2024-10-31T15:20:45.353" v="1" actId="478"/>
          <ac:spMkLst>
            <pc:docMk/>
            <pc:sldMk cId="641411508" sldId="266"/>
            <ac:spMk id="36" creationId="{00000000-0000-0000-0000-000000000000}"/>
          </ac:spMkLst>
        </pc:spChg>
        <pc:spChg chg="del">
          <ac:chgData name="Nesarkar, Pratik Shailesh" userId="86522fa7-0ebc-46e4-81cc-1bb04ab0eee5" providerId="ADAL" clId="{7F96CA51-32F1-439A-AB87-DB454CAAA668}" dt="2024-10-31T15:20:45.353" v="1" actId="478"/>
          <ac:spMkLst>
            <pc:docMk/>
            <pc:sldMk cId="641411508" sldId="266"/>
            <ac:spMk id="37" creationId="{00000000-0000-0000-0000-000000000000}"/>
          </ac:spMkLst>
        </pc:spChg>
        <pc:spChg chg="del">
          <ac:chgData name="Nesarkar, Pratik Shailesh" userId="86522fa7-0ebc-46e4-81cc-1bb04ab0eee5" providerId="ADAL" clId="{7F96CA51-32F1-439A-AB87-DB454CAAA668}" dt="2024-10-31T15:20:45.353" v="1" actId="478"/>
          <ac:spMkLst>
            <pc:docMk/>
            <pc:sldMk cId="641411508" sldId="266"/>
            <ac:spMk id="38" creationId="{00000000-0000-0000-0000-000000000000}"/>
          </ac:spMkLst>
        </pc:spChg>
        <pc:spChg chg="del">
          <ac:chgData name="Nesarkar, Pratik Shailesh" userId="86522fa7-0ebc-46e4-81cc-1bb04ab0eee5" providerId="ADAL" clId="{7F96CA51-32F1-439A-AB87-DB454CAAA668}" dt="2024-10-31T15:20:45.353" v="1" actId="478"/>
          <ac:spMkLst>
            <pc:docMk/>
            <pc:sldMk cId="641411508" sldId="266"/>
            <ac:spMk id="39" creationId="{00000000-0000-0000-0000-000000000000}"/>
          </ac:spMkLst>
        </pc:spChg>
        <pc:spChg chg="del">
          <ac:chgData name="Nesarkar, Pratik Shailesh" userId="86522fa7-0ebc-46e4-81cc-1bb04ab0eee5" providerId="ADAL" clId="{7F96CA51-32F1-439A-AB87-DB454CAAA668}" dt="2024-10-31T15:20:45.353" v="1" actId="478"/>
          <ac:spMkLst>
            <pc:docMk/>
            <pc:sldMk cId="641411508" sldId="266"/>
            <ac:spMk id="42" creationId="{00000000-0000-0000-0000-000000000000}"/>
          </ac:spMkLst>
        </pc:spChg>
        <pc:spChg chg="del">
          <ac:chgData name="Nesarkar, Pratik Shailesh" userId="86522fa7-0ebc-46e4-81cc-1bb04ab0eee5" providerId="ADAL" clId="{7F96CA51-32F1-439A-AB87-DB454CAAA668}" dt="2024-10-31T15:20:45.353" v="1" actId="478"/>
          <ac:spMkLst>
            <pc:docMk/>
            <pc:sldMk cId="641411508" sldId="266"/>
            <ac:spMk id="43" creationId="{00000000-0000-0000-0000-000000000000}"/>
          </ac:spMkLst>
        </pc:spChg>
        <pc:grpChg chg="del">
          <ac:chgData name="Nesarkar, Pratik Shailesh" userId="86522fa7-0ebc-46e4-81cc-1bb04ab0eee5" providerId="ADAL" clId="{7F96CA51-32F1-439A-AB87-DB454CAAA668}" dt="2024-10-31T15:20:45.353" v="1" actId="478"/>
          <ac:grpSpMkLst>
            <pc:docMk/>
            <pc:sldMk cId="641411508" sldId="266"/>
            <ac:grpSpMk id="3" creationId="{00000000-0000-0000-0000-000000000000}"/>
          </ac:grpSpMkLst>
        </pc:grpChg>
        <pc:picChg chg="del">
          <ac:chgData name="Nesarkar, Pratik Shailesh" userId="86522fa7-0ebc-46e4-81cc-1bb04ab0eee5" providerId="ADAL" clId="{7F96CA51-32F1-439A-AB87-DB454CAAA668}" dt="2024-10-31T15:20:45.353" v="1" actId="478"/>
          <ac:picMkLst>
            <pc:docMk/>
            <pc:sldMk cId="641411508" sldId="266"/>
            <ac:picMk id="6" creationId="{00000000-0000-0000-0000-000000000000}"/>
          </ac:picMkLst>
        </pc:picChg>
        <pc:picChg chg="del">
          <ac:chgData name="Nesarkar, Pratik Shailesh" userId="86522fa7-0ebc-46e4-81cc-1bb04ab0eee5" providerId="ADAL" clId="{7F96CA51-32F1-439A-AB87-DB454CAAA668}" dt="2024-10-31T15:20:45.353" v="1" actId="478"/>
          <ac:picMkLst>
            <pc:docMk/>
            <pc:sldMk cId="641411508" sldId="266"/>
            <ac:picMk id="33" creationId="{00000000-0000-0000-0000-000000000000}"/>
          </ac:picMkLst>
        </pc:picChg>
        <pc:cxnChg chg="del">
          <ac:chgData name="Nesarkar, Pratik Shailesh" userId="86522fa7-0ebc-46e4-81cc-1bb04ab0eee5" providerId="ADAL" clId="{7F96CA51-32F1-439A-AB87-DB454CAAA668}" dt="2024-10-31T15:20:45.353" v="1" actId="478"/>
          <ac:cxnSpMkLst>
            <pc:docMk/>
            <pc:sldMk cId="641411508" sldId="266"/>
            <ac:cxnSpMk id="23" creationId="{00000000-0000-0000-0000-000000000000}"/>
          </ac:cxnSpMkLst>
        </pc:cxnChg>
        <pc:cxnChg chg="del">
          <ac:chgData name="Nesarkar, Pratik Shailesh" userId="86522fa7-0ebc-46e4-81cc-1bb04ab0eee5" providerId="ADAL" clId="{7F96CA51-32F1-439A-AB87-DB454CAAA668}" dt="2024-10-31T15:20:45.353" v="1" actId="478"/>
          <ac:cxnSpMkLst>
            <pc:docMk/>
            <pc:sldMk cId="641411508" sldId="266"/>
            <ac:cxnSpMk id="26" creationId="{00000000-0000-0000-0000-000000000000}"/>
          </ac:cxnSpMkLst>
        </pc:cxnChg>
        <pc:cxnChg chg="del">
          <ac:chgData name="Nesarkar, Pratik Shailesh" userId="86522fa7-0ebc-46e4-81cc-1bb04ab0eee5" providerId="ADAL" clId="{7F96CA51-32F1-439A-AB87-DB454CAAA668}" dt="2024-10-31T15:20:45.353" v="1" actId="478"/>
          <ac:cxnSpMkLst>
            <pc:docMk/>
            <pc:sldMk cId="641411508" sldId="266"/>
            <ac:cxnSpMk id="29" creationId="{00000000-0000-0000-0000-000000000000}"/>
          </ac:cxnSpMkLst>
        </pc:cxnChg>
        <pc:cxnChg chg="del">
          <ac:chgData name="Nesarkar, Pratik Shailesh" userId="86522fa7-0ebc-46e4-81cc-1bb04ab0eee5" providerId="ADAL" clId="{7F96CA51-32F1-439A-AB87-DB454CAAA668}" dt="2024-10-31T15:20:45.353" v="1" actId="478"/>
          <ac:cxnSpMkLst>
            <pc:docMk/>
            <pc:sldMk cId="641411508" sldId="266"/>
            <ac:cxnSpMk id="32" creationId="{00000000-0000-0000-0000-000000000000}"/>
          </ac:cxnSpMkLst>
        </pc:cxnChg>
      </pc:sldChg>
      <pc:sldChg chg="delSp mod">
        <pc:chgData name="Nesarkar, Pratik Shailesh" userId="86522fa7-0ebc-46e4-81cc-1bb04ab0eee5" providerId="ADAL" clId="{7F96CA51-32F1-439A-AB87-DB454CAAA668}" dt="2024-10-31T15:20:52.819" v="2" actId="478"/>
        <pc:sldMkLst>
          <pc:docMk/>
          <pc:sldMk cId="1170175165" sldId="268"/>
        </pc:sldMkLst>
        <pc:spChg chg="del">
          <ac:chgData name="Nesarkar, Pratik Shailesh" userId="86522fa7-0ebc-46e4-81cc-1bb04ab0eee5" providerId="ADAL" clId="{7F96CA51-32F1-439A-AB87-DB454CAAA668}" dt="2024-10-31T15:20:52.819" v="2" actId="478"/>
          <ac:spMkLst>
            <pc:docMk/>
            <pc:sldMk cId="1170175165" sldId="268"/>
            <ac:spMk id="2" creationId="{00000000-0000-0000-0000-000000000000}"/>
          </ac:spMkLst>
        </pc:spChg>
        <pc:spChg chg="del">
          <ac:chgData name="Nesarkar, Pratik Shailesh" userId="86522fa7-0ebc-46e4-81cc-1bb04ab0eee5" providerId="ADAL" clId="{7F96CA51-32F1-439A-AB87-DB454CAAA668}" dt="2024-10-31T15:20:52.819" v="2" actId="478"/>
          <ac:spMkLst>
            <pc:docMk/>
            <pc:sldMk cId="1170175165" sldId="268"/>
            <ac:spMk id="17" creationId="{00000000-0000-0000-0000-000000000000}"/>
          </ac:spMkLst>
        </pc:spChg>
        <pc:spChg chg="del">
          <ac:chgData name="Nesarkar, Pratik Shailesh" userId="86522fa7-0ebc-46e4-81cc-1bb04ab0eee5" providerId="ADAL" clId="{7F96CA51-32F1-439A-AB87-DB454CAAA668}" dt="2024-10-31T15:20:52.819" v="2" actId="478"/>
          <ac:spMkLst>
            <pc:docMk/>
            <pc:sldMk cId="1170175165" sldId="268"/>
            <ac:spMk id="18" creationId="{00000000-0000-0000-0000-000000000000}"/>
          </ac:spMkLst>
        </pc:spChg>
        <pc:spChg chg="del">
          <ac:chgData name="Nesarkar, Pratik Shailesh" userId="86522fa7-0ebc-46e4-81cc-1bb04ab0eee5" providerId="ADAL" clId="{7F96CA51-32F1-439A-AB87-DB454CAAA668}" dt="2024-10-31T15:20:52.819" v="2" actId="478"/>
          <ac:spMkLst>
            <pc:docMk/>
            <pc:sldMk cId="1170175165" sldId="268"/>
            <ac:spMk id="19" creationId="{00000000-0000-0000-0000-000000000000}"/>
          </ac:spMkLst>
        </pc:spChg>
        <pc:spChg chg="del">
          <ac:chgData name="Nesarkar, Pratik Shailesh" userId="86522fa7-0ebc-46e4-81cc-1bb04ab0eee5" providerId="ADAL" clId="{7F96CA51-32F1-439A-AB87-DB454CAAA668}" dt="2024-10-31T15:20:52.819" v="2" actId="478"/>
          <ac:spMkLst>
            <pc:docMk/>
            <pc:sldMk cId="1170175165" sldId="268"/>
            <ac:spMk id="24" creationId="{00000000-0000-0000-0000-000000000000}"/>
          </ac:spMkLst>
        </pc:spChg>
        <pc:spChg chg="del">
          <ac:chgData name="Nesarkar, Pratik Shailesh" userId="86522fa7-0ebc-46e4-81cc-1bb04ab0eee5" providerId="ADAL" clId="{7F96CA51-32F1-439A-AB87-DB454CAAA668}" dt="2024-10-31T15:20:52.819" v="2" actId="478"/>
          <ac:spMkLst>
            <pc:docMk/>
            <pc:sldMk cId="1170175165" sldId="268"/>
            <ac:spMk id="25" creationId="{00000000-0000-0000-0000-000000000000}"/>
          </ac:spMkLst>
        </pc:spChg>
        <pc:spChg chg="del">
          <ac:chgData name="Nesarkar, Pratik Shailesh" userId="86522fa7-0ebc-46e4-81cc-1bb04ab0eee5" providerId="ADAL" clId="{7F96CA51-32F1-439A-AB87-DB454CAAA668}" dt="2024-10-31T15:20:52.819" v="2" actId="478"/>
          <ac:spMkLst>
            <pc:docMk/>
            <pc:sldMk cId="1170175165" sldId="268"/>
            <ac:spMk id="27" creationId="{00000000-0000-0000-0000-000000000000}"/>
          </ac:spMkLst>
        </pc:spChg>
        <pc:spChg chg="del">
          <ac:chgData name="Nesarkar, Pratik Shailesh" userId="86522fa7-0ebc-46e4-81cc-1bb04ab0eee5" providerId="ADAL" clId="{7F96CA51-32F1-439A-AB87-DB454CAAA668}" dt="2024-10-31T15:20:52.819" v="2" actId="478"/>
          <ac:spMkLst>
            <pc:docMk/>
            <pc:sldMk cId="1170175165" sldId="268"/>
            <ac:spMk id="28" creationId="{00000000-0000-0000-0000-000000000000}"/>
          </ac:spMkLst>
        </pc:spChg>
        <pc:spChg chg="del">
          <ac:chgData name="Nesarkar, Pratik Shailesh" userId="86522fa7-0ebc-46e4-81cc-1bb04ab0eee5" providerId="ADAL" clId="{7F96CA51-32F1-439A-AB87-DB454CAAA668}" dt="2024-10-31T15:20:52.819" v="2" actId="478"/>
          <ac:spMkLst>
            <pc:docMk/>
            <pc:sldMk cId="1170175165" sldId="268"/>
            <ac:spMk id="30" creationId="{00000000-0000-0000-0000-000000000000}"/>
          </ac:spMkLst>
        </pc:spChg>
        <pc:spChg chg="del">
          <ac:chgData name="Nesarkar, Pratik Shailesh" userId="86522fa7-0ebc-46e4-81cc-1bb04ab0eee5" providerId="ADAL" clId="{7F96CA51-32F1-439A-AB87-DB454CAAA668}" dt="2024-10-31T15:20:52.819" v="2" actId="478"/>
          <ac:spMkLst>
            <pc:docMk/>
            <pc:sldMk cId="1170175165" sldId="268"/>
            <ac:spMk id="31" creationId="{00000000-0000-0000-0000-000000000000}"/>
          </ac:spMkLst>
        </pc:spChg>
        <pc:spChg chg="del">
          <ac:chgData name="Nesarkar, Pratik Shailesh" userId="86522fa7-0ebc-46e4-81cc-1bb04ab0eee5" providerId="ADAL" clId="{7F96CA51-32F1-439A-AB87-DB454CAAA668}" dt="2024-10-31T15:20:52.819" v="2" actId="478"/>
          <ac:spMkLst>
            <pc:docMk/>
            <pc:sldMk cId="1170175165" sldId="268"/>
            <ac:spMk id="34" creationId="{00000000-0000-0000-0000-000000000000}"/>
          </ac:spMkLst>
        </pc:spChg>
        <pc:spChg chg="del">
          <ac:chgData name="Nesarkar, Pratik Shailesh" userId="86522fa7-0ebc-46e4-81cc-1bb04ab0eee5" providerId="ADAL" clId="{7F96CA51-32F1-439A-AB87-DB454CAAA668}" dt="2024-10-31T15:20:52.819" v="2" actId="478"/>
          <ac:spMkLst>
            <pc:docMk/>
            <pc:sldMk cId="1170175165" sldId="268"/>
            <ac:spMk id="35" creationId="{00000000-0000-0000-0000-000000000000}"/>
          </ac:spMkLst>
        </pc:spChg>
        <pc:spChg chg="del">
          <ac:chgData name="Nesarkar, Pratik Shailesh" userId="86522fa7-0ebc-46e4-81cc-1bb04ab0eee5" providerId="ADAL" clId="{7F96CA51-32F1-439A-AB87-DB454CAAA668}" dt="2024-10-31T15:20:52.819" v="2" actId="478"/>
          <ac:spMkLst>
            <pc:docMk/>
            <pc:sldMk cId="1170175165" sldId="268"/>
            <ac:spMk id="36" creationId="{00000000-0000-0000-0000-000000000000}"/>
          </ac:spMkLst>
        </pc:spChg>
        <pc:spChg chg="del">
          <ac:chgData name="Nesarkar, Pratik Shailesh" userId="86522fa7-0ebc-46e4-81cc-1bb04ab0eee5" providerId="ADAL" clId="{7F96CA51-32F1-439A-AB87-DB454CAAA668}" dt="2024-10-31T15:20:52.819" v="2" actId="478"/>
          <ac:spMkLst>
            <pc:docMk/>
            <pc:sldMk cId="1170175165" sldId="268"/>
            <ac:spMk id="37" creationId="{00000000-0000-0000-0000-000000000000}"/>
          </ac:spMkLst>
        </pc:spChg>
        <pc:spChg chg="del">
          <ac:chgData name="Nesarkar, Pratik Shailesh" userId="86522fa7-0ebc-46e4-81cc-1bb04ab0eee5" providerId="ADAL" clId="{7F96CA51-32F1-439A-AB87-DB454CAAA668}" dt="2024-10-31T15:20:52.819" v="2" actId="478"/>
          <ac:spMkLst>
            <pc:docMk/>
            <pc:sldMk cId="1170175165" sldId="268"/>
            <ac:spMk id="38" creationId="{00000000-0000-0000-0000-000000000000}"/>
          </ac:spMkLst>
        </pc:spChg>
        <pc:spChg chg="del">
          <ac:chgData name="Nesarkar, Pratik Shailesh" userId="86522fa7-0ebc-46e4-81cc-1bb04ab0eee5" providerId="ADAL" clId="{7F96CA51-32F1-439A-AB87-DB454CAAA668}" dt="2024-10-31T15:20:52.819" v="2" actId="478"/>
          <ac:spMkLst>
            <pc:docMk/>
            <pc:sldMk cId="1170175165" sldId="268"/>
            <ac:spMk id="39" creationId="{00000000-0000-0000-0000-000000000000}"/>
          </ac:spMkLst>
        </pc:spChg>
        <pc:spChg chg="del">
          <ac:chgData name="Nesarkar, Pratik Shailesh" userId="86522fa7-0ebc-46e4-81cc-1bb04ab0eee5" providerId="ADAL" clId="{7F96CA51-32F1-439A-AB87-DB454CAAA668}" dt="2024-10-31T15:20:52.819" v="2" actId="478"/>
          <ac:spMkLst>
            <pc:docMk/>
            <pc:sldMk cId="1170175165" sldId="268"/>
            <ac:spMk id="42" creationId="{00000000-0000-0000-0000-000000000000}"/>
          </ac:spMkLst>
        </pc:spChg>
        <pc:spChg chg="del">
          <ac:chgData name="Nesarkar, Pratik Shailesh" userId="86522fa7-0ebc-46e4-81cc-1bb04ab0eee5" providerId="ADAL" clId="{7F96CA51-32F1-439A-AB87-DB454CAAA668}" dt="2024-10-31T15:20:52.819" v="2" actId="478"/>
          <ac:spMkLst>
            <pc:docMk/>
            <pc:sldMk cId="1170175165" sldId="268"/>
            <ac:spMk id="43" creationId="{00000000-0000-0000-0000-000000000000}"/>
          </ac:spMkLst>
        </pc:spChg>
        <pc:grpChg chg="del">
          <ac:chgData name="Nesarkar, Pratik Shailesh" userId="86522fa7-0ebc-46e4-81cc-1bb04ab0eee5" providerId="ADAL" clId="{7F96CA51-32F1-439A-AB87-DB454CAAA668}" dt="2024-10-31T15:20:52.819" v="2" actId="478"/>
          <ac:grpSpMkLst>
            <pc:docMk/>
            <pc:sldMk cId="1170175165" sldId="268"/>
            <ac:grpSpMk id="3" creationId="{00000000-0000-0000-0000-000000000000}"/>
          </ac:grpSpMkLst>
        </pc:grpChg>
        <pc:picChg chg="del">
          <ac:chgData name="Nesarkar, Pratik Shailesh" userId="86522fa7-0ebc-46e4-81cc-1bb04ab0eee5" providerId="ADAL" clId="{7F96CA51-32F1-439A-AB87-DB454CAAA668}" dt="2024-10-31T15:20:52.819" v="2" actId="478"/>
          <ac:picMkLst>
            <pc:docMk/>
            <pc:sldMk cId="1170175165" sldId="268"/>
            <ac:picMk id="6" creationId="{00000000-0000-0000-0000-000000000000}"/>
          </ac:picMkLst>
        </pc:picChg>
        <pc:picChg chg="del">
          <ac:chgData name="Nesarkar, Pratik Shailesh" userId="86522fa7-0ebc-46e4-81cc-1bb04ab0eee5" providerId="ADAL" clId="{7F96CA51-32F1-439A-AB87-DB454CAAA668}" dt="2024-10-31T15:20:52.819" v="2" actId="478"/>
          <ac:picMkLst>
            <pc:docMk/>
            <pc:sldMk cId="1170175165" sldId="268"/>
            <ac:picMk id="33" creationId="{00000000-0000-0000-0000-000000000000}"/>
          </ac:picMkLst>
        </pc:picChg>
        <pc:cxnChg chg="del">
          <ac:chgData name="Nesarkar, Pratik Shailesh" userId="86522fa7-0ebc-46e4-81cc-1bb04ab0eee5" providerId="ADAL" clId="{7F96CA51-32F1-439A-AB87-DB454CAAA668}" dt="2024-10-31T15:20:52.819" v="2" actId="478"/>
          <ac:cxnSpMkLst>
            <pc:docMk/>
            <pc:sldMk cId="1170175165" sldId="268"/>
            <ac:cxnSpMk id="23" creationId="{00000000-0000-0000-0000-000000000000}"/>
          </ac:cxnSpMkLst>
        </pc:cxnChg>
        <pc:cxnChg chg="del">
          <ac:chgData name="Nesarkar, Pratik Shailesh" userId="86522fa7-0ebc-46e4-81cc-1bb04ab0eee5" providerId="ADAL" clId="{7F96CA51-32F1-439A-AB87-DB454CAAA668}" dt="2024-10-31T15:20:52.819" v="2" actId="478"/>
          <ac:cxnSpMkLst>
            <pc:docMk/>
            <pc:sldMk cId="1170175165" sldId="268"/>
            <ac:cxnSpMk id="26" creationId="{00000000-0000-0000-0000-000000000000}"/>
          </ac:cxnSpMkLst>
        </pc:cxnChg>
        <pc:cxnChg chg="del">
          <ac:chgData name="Nesarkar, Pratik Shailesh" userId="86522fa7-0ebc-46e4-81cc-1bb04ab0eee5" providerId="ADAL" clId="{7F96CA51-32F1-439A-AB87-DB454CAAA668}" dt="2024-10-31T15:20:52.819" v="2" actId="478"/>
          <ac:cxnSpMkLst>
            <pc:docMk/>
            <pc:sldMk cId="1170175165" sldId="268"/>
            <ac:cxnSpMk id="29" creationId="{00000000-0000-0000-0000-000000000000}"/>
          </ac:cxnSpMkLst>
        </pc:cxnChg>
        <pc:cxnChg chg="del">
          <ac:chgData name="Nesarkar, Pratik Shailesh" userId="86522fa7-0ebc-46e4-81cc-1bb04ab0eee5" providerId="ADAL" clId="{7F96CA51-32F1-439A-AB87-DB454CAAA668}" dt="2024-10-31T15:20:52.819" v="2" actId="478"/>
          <ac:cxnSpMkLst>
            <pc:docMk/>
            <pc:sldMk cId="1170175165" sldId="268"/>
            <ac:cxnSpMk id="32" creationId="{00000000-0000-0000-0000-000000000000}"/>
          </ac:cxnSpMkLst>
        </pc:cxnChg>
      </pc:sldChg>
    </pc:docChg>
  </pc:docChgLst>
  <pc:docChgLst>
    <pc:chgData name="Nesarkar, Pratik Shailesh" userId="S::pratik.nesarkar@tamu.edu::86522fa7-0ebc-46e4-81cc-1bb04ab0eee5" providerId="AD" clId="Web-{6703D0D6-CF3B-2836-9A7E-08B156A6A3BA}"/>
    <pc:docChg chg="modSld">
      <pc:chgData name="Nesarkar, Pratik Shailesh" userId="S::pratik.nesarkar@tamu.edu::86522fa7-0ebc-46e4-81cc-1bb04ab0eee5" providerId="AD" clId="Web-{6703D0D6-CF3B-2836-9A7E-08B156A6A3BA}" dt="2024-10-31T11:39:51.195" v="15"/>
      <pc:docMkLst>
        <pc:docMk/>
      </pc:docMkLst>
      <pc:sldChg chg="addSp delSp">
        <pc:chgData name="Nesarkar, Pratik Shailesh" userId="S::pratik.nesarkar@tamu.edu::86522fa7-0ebc-46e4-81cc-1bb04ab0eee5" providerId="AD" clId="Web-{6703D0D6-CF3B-2836-9A7E-08B156A6A3BA}" dt="2024-10-31T11:39:51.195" v="15"/>
        <pc:sldMkLst>
          <pc:docMk/>
          <pc:sldMk cId="1280416759" sldId="257"/>
        </pc:sldMkLst>
        <pc:spChg chg="add del">
          <ac:chgData name="Nesarkar, Pratik Shailesh" userId="S::pratik.nesarkar@tamu.edu::86522fa7-0ebc-46e4-81cc-1bb04ab0eee5" providerId="AD" clId="Web-{6703D0D6-CF3B-2836-9A7E-08B156A6A3BA}" dt="2024-10-31T11:39:44.867" v="7"/>
          <ac:spMkLst>
            <pc:docMk/>
            <pc:sldMk cId="1280416759" sldId="257"/>
            <ac:spMk id="4" creationId="{14425501-59BE-7783-4E74-2FA48616B161}"/>
          </ac:spMkLst>
        </pc:spChg>
        <pc:spChg chg="add del">
          <ac:chgData name="Nesarkar, Pratik Shailesh" userId="S::pratik.nesarkar@tamu.edu::86522fa7-0ebc-46e4-81cc-1bb04ab0eee5" providerId="AD" clId="Web-{6703D0D6-CF3B-2836-9A7E-08B156A6A3BA}" dt="2024-10-31T11:39:44.867" v="6"/>
          <ac:spMkLst>
            <pc:docMk/>
            <pc:sldMk cId="1280416759" sldId="257"/>
            <ac:spMk id="7" creationId="{CD9B7612-EB06-5054-3239-F1596173A535}"/>
          </ac:spMkLst>
        </pc:spChg>
        <pc:spChg chg="add del">
          <ac:chgData name="Nesarkar, Pratik Shailesh" userId="S::pratik.nesarkar@tamu.edu::86522fa7-0ebc-46e4-81cc-1bb04ab0eee5" providerId="AD" clId="Web-{6703D0D6-CF3B-2836-9A7E-08B156A6A3BA}" dt="2024-10-31T11:39:44.867" v="5"/>
          <ac:spMkLst>
            <pc:docMk/>
            <pc:sldMk cId="1280416759" sldId="257"/>
            <ac:spMk id="9" creationId="{462B5871-8CBC-E197-F684-A34C0765773C}"/>
          </ac:spMkLst>
        </pc:spChg>
        <pc:spChg chg="add del">
          <ac:chgData name="Nesarkar, Pratik Shailesh" userId="S::pratik.nesarkar@tamu.edu::86522fa7-0ebc-46e4-81cc-1bb04ab0eee5" providerId="AD" clId="Web-{6703D0D6-CF3B-2836-9A7E-08B156A6A3BA}" dt="2024-10-31T11:39:44.867" v="4"/>
          <ac:spMkLst>
            <pc:docMk/>
            <pc:sldMk cId="1280416759" sldId="257"/>
            <ac:spMk id="11" creationId="{975D6C6A-5869-6596-7015-557C89C2081F}"/>
          </ac:spMkLst>
        </pc:spChg>
        <pc:spChg chg="add del">
          <ac:chgData name="Nesarkar, Pratik Shailesh" userId="S::pratik.nesarkar@tamu.edu::86522fa7-0ebc-46e4-81cc-1bb04ab0eee5" providerId="AD" clId="Web-{6703D0D6-CF3B-2836-9A7E-08B156A6A3BA}" dt="2024-10-31T11:39:51.195" v="15"/>
          <ac:spMkLst>
            <pc:docMk/>
            <pc:sldMk cId="1280416759" sldId="257"/>
            <ac:spMk id="13" creationId="{6B188D3A-D647-9EA0-40BB-DC6608C75DA8}"/>
          </ac:spMkLst>
        </pc:spChg>
        <pc:spChg chg="add del">
          <ac:chgData name="Nesarkar, Pratik Shailesh" userId="S::pratik.nesarkar@tamu.edu::86522fa7-0ebc-46e4-81cc-1bb04ab0eee5" providerId="AD" clId="Web-{6703D0D6-CF3B-2836-9A7E-08B156A6A3BA}" dt="2024-10-31T11:39:51.195" v="14"/>
          <ac:spMkLst>
            <pc:docMk/>
            <pc:sldMk cId="1280416759" sldId="257"/>
            <ac:spMk id="15" creationId="{E06AB529-BFCC-8A5C-261A-2E2F842BD29E}"/>
          </ac:spMkLst>
        </pc:spChg>
        <pc:spChg chg="add del">
          <ac:chgData name="Nesarkar, Pratik Shailesh" userId="S::pratik.nesarkar@tamu.edu::86522fa7-0ebc-46e4-81cc-1bb04ab0eee5" providerId="AD" clId="Web-{6703D0D6-CF3B-2836-9A7E-08B156A6A3BA}" dt="2024-10-31T11:39:51.195" v="13"/>
          <ac:spMkLst>
            <pc:docMk/>
            <pc:sldMk cId="1280416759" sldId="257"/>
            <ac:spMk id="17" creationId="{2E3F34A6-1E87-4C89-9642-6CF3F2E410B7}"/>
          </ac:spMkLst>
        </pc:spChg>
        <pc:spChg chg="add del">
          <ac:chgData name="Nesarkar, Pratik Shailesh" userId="S::pratik.nesarkar@tamu.edu::86522fa7-0ebc-46e4-81cc-1bb04ab0eee5" providerId="AD" clId="Web-{6703D0D6-CF3B-2836-9A7E-08B156A6A3BA}" dt="2024-10-31T11:39:51.195" v="12"/>
          <ac:spMkLst>
            <pc:docMk/>
            <pc:sldMk cId="1280416759" sldId="257"/>
            <ac:spMk id="19" creationId="{BD0CCACA-9515-FFC4-CD18-39107DFF8236}"/>
          </ac:spMkLst>
        </pc:spChg>
      </pc:sldChg>
    </pc:docChg>
  </pc:docChgLst>
  <pc:docChgLst>
    <pc:chgData name="Nesarkar, Pratik Shailesh" userId="S::pratik.nesarkar@tamu.edu::86522fa7-0ebc-46e4-81cc-1bb04ab0eee5" providerId="AD" clId="Web-{0D539933-2E49-6F62-7D3A-1762F515041C}"/>
    <pc:docChg chg="modSld">
      <pc:chgData name="Nesarkar, Pratik Shailesh" userId="S::pratik.nesarkar@tamu.edu::86522fa7-0ebc-46e4-81cc-1bb04ab0eee5" providerId="AD" clId="Web-{0D539933-2E49-6F62-7D3A-1762F515041C}" dt="2024-10-31T11:53:00.800" v="7" actId="20577"/>
      <pc:docMkLst>
        <pc:docMk/>
      </pc:docMkLst>
      <pc:sldChg chg="modSp">
        <pc:chgData name="Nesarkar, Pratik Shailesh" userId="S::pratik.nesarkar@tamu.edu::86522fa7-0ebc-46e4-81cc-1bb04ab0eee5" providerId="AD" clId="Web-{0D539933-2E49-6F62-7D3A-1762F515041C}" dt="2024-10-31T11:53:00.800" v="7" actId="20577"/>
        <pc:sldMkLst>
          <pc:docMk/>
          <pc:sldMk cId="1280416759" sldId="257"/>
        </pc:sldMkLst>
        <pc:spChg chg="mod">
          <ac:chgData name="Nesarkar, Pratik Shailesh" userId="S::pratik.nesarkar@tamu.edu::86522fa7-0ebc-46e4-81cc-1bb04ab0eee5" providerId="AD" clId="Web-{0D539933-2E49-6F62-7D3A-1762F515041C}" dt="2024-10-31T11:52:39.830" v="1" actId="1076"/>
          <ac:spMkLst>
            <pc:docMk/>
            <pc:sldMk cId="1280416759" sldId="257"/>
            <ac:spMk id="151" creationId="{00000000-0000-0000-0000-000000000000}"/>
          </ac:spMkLst>
        </pc:spChg>
        <pc:spChg chg="mod">
          <ac:chgData name="Nesarkar, Pratik Shailesh" userId="S::pratik.nesarkar@tamu.edu::86522fa7-0ebc-46e4-81cc-1bb04ab0eee5" providerId="AD" clId="Web-{0D539933-2E49-6F62-7D3A-1762F515041C}" dt="2024-10-31T11:53:00.800" v="7" actId="20577"/>
          <ac:spMkLst>
            <pc:docMk/>
            <pc:sldMk cId="1280416759" sldId="257"/>
            <ac:spMk id="161"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F2E855F-A582-4D64-81DE-F7B14869F77B}" type="datetimeFigureOut">
              <a:rPr lang="en-IN" smtClean="0"/>
              <a:t>01-12-2024</a:t>
            </a:fld>
            <a:endParaRPr lang="en-IN"/>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6045A6C-3E15-4F36-AA19-6D6A416EA31E}" type="slidenum">
              <a:rPr lang="en-IN" smtClean="0"/>
              <a:t>‹#›</a:t>
            </a:fld>
            <a:endParaRPr lang="en-IN"/>
          </a:p>
        </p:txBody>
      </p:sp>
    </p:spTree>
    <p:extLst>
      <p:ext uri="{BB962C8B-B14F-4D97-AF65-F5344CB8AC3E}">
        <p14:creationId xmlns:p14="http://schemas.microsoft.com/office/powerpoint/2010/main" val="22943611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Howdy!</a:t>
            </a:r>
            <a:r>
              <a:rPr lang="en-IN" baseline="0" dirty="0" smtClean="0"/>
              <a:t> I am Pratik Nesarkar a graduate student at the Mays Business School and today I am going to present to you my product canvas that I created for the DeliverEase Application for your Smartphone. As the tagline says, ‘Every Meal – just one app away.’ I’ll walk you through the key aspects of this innovative product, including its vision, metrics for success, core features, user personas and lastly some catchy visuals in terms of a storyboard demonstrating the user experience. Let’s dive in!</a:t>
            </a:r>
            <a:endParaRPr lang="en-IN" dirty="0"/>
          </a:p>
        </p:txBody>
      </p:sp>
      <p:sp>
        <p:nvSpPr>
          <p:cNvPr id="4" name="Slide Number Placeholder 3"/>
          <p:cNvSpPr>
            <a:spLocks noGrp="1"/>
          </p:cNvSpPr>
          <p:nvPr>
            <p:ph type="sldNum" sz="quarter" idx="10"/>
          </p:nvPr>
        </p:nvSpPr>
        <p:spPr/>
        <p:txBody>
          <a:bodyPr/>
          <a:lstStyle/>
          <a:p>
            <a:fld id="{16045A6C-3E15-4F36-AA19-6D6A416EA31E}" type="slidenum">
              <a:rPr lang="en-IN" smtClean="0"/>
              <a:t>1</a:t>
            </a:fld>
            <a:endParaRPr lang="en-IN"/>
          </a:p>
        </p:txBody>
      </p:sp>
    </p:spTree>
    <p:extLst>
      <p:ext uri="{BB962C8B-B14F-4D97-AF65-F5344CB8AC3E}">
        <p14:creationId xmlns:p14="http://schemas.microsoft.com/office/powerpoint/2010/main" val="1448802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IN" dirty="0"/>
              <a:t>Open app &gt; Register &gt; Login &gt; Fetch</a:t>
            </a:r>
            <a:r>
              <a:rPr lang="en-IN" baseline="0" dirty="0"/>
              <a:t> all delivery apps &gt; Present welcome screen &gt; Fetch menu items based on search &gt; show all the prices and discounts based on user profile &gt; Navigate to checkout &gt; Launch selected application &gt; Place order &gt; Return to DeliverEase &gt; Track order status &gt; Redirect to thank you screen and feedback</a:t>
            </a:r>
            <a:endParaRPr lang="en-IN" dirty="0"/>
          </a:p>
        </p:txBody>
      </p:sp>
      <p:sp>
        <p:nvSpPr>
          <p:cNvPr id="4" name="Slide Number Placeholder 3"/>
          <p:cNvSpPr>
            <a:spLocks noGrp="1"/>
          </p:cNvSpPr>
          <p:nvPr>
            <p:ph type="sldNum" sz="quarter" idx="10"/>
          </p:nvPr>
        </p:nvSpPr>
        <p:spPr/>
        <p:txBody>
          <a:bodyPr/>
          <a:lstStyle/>
          <a:p>
            <a:fld id="{16045A6C-3E15-4F36-AA19-6D6A416EA31E}" type="slidenum">
              <a:rPr lang="en-IN" smtClean="0"/>
              <a:t>14</a:t>
            </a:fld>
            <a:endParaRPr lang="en-IN"/>
          </a:p>
        </p:txBody>
      </p:sp>
    </p:spTree>
    <p:extLst>
      <p:ext uri="{BB962C8B-B14F-4D97-AF65-F5344CB8AC3E}">
        <p14:creationId xmlns:p14="http://schemas.microsoft.com/office/powerpoint/2010/main" val="37349354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16045A6C-3E15-4F36-AA19-6D6A416EA31E}" type="slidenum">
              <a:rPr lang="en-IN" smtClean="0"/>
              <a:t>15</a:t>
            </a:fld>
            <a:endParaRPr lang="en-IN"/>
          </a:p>
        </p:txBody>
      </p:sp>
    </p:spTree>
    <p:extLst>
      <p:ext uri="{BB962C8B-B14F-4D97-AF65-F5344CB8AC3E}">
        <p14:creationId xmlns:p14="http://schemas.microsoft.com/office/powerpoint/2010/main" val="3478916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IN" dirty="0"/>
              <a:t>epic</a:t>
            </a:r>
          </a:p>
        </p:txBody>
      </p:sp>
      <p:sp>
        <p:nvSpPr>
          <p:cNvPr id="4" name="Slide Number Placeholder 3"/>
          <p:cNvSpPr>
            <a:spLocks noGrp="1"/>
          </p:cNvSpPr>
          <p:nvPr>
            <p:ph type="sldNum" sz="quarter" idx="10"/>
          </p:nvPr>
        </p:nvSpPr>
        <p:spPr/>
        <p:txBody>
          <a:bodyPr/>
          <a:lstStyle/>
          <a:p>
            <a:fld id="{16045A6C-3E15-4F36-AA19-6D6A416EA31E}" type="slidenum">
              <a:rPr lang="en-IN" smtClean="0"/>
              <a:t>16</a:t>
            </a:fld>
            <a:endParaRPr lang="en-IN"/>
          </a:p>
        </p:txBody>
      </p:sp>
    </p:spTree>
    <p:extLst>
      <p:ext uri="{BB962C8B-B14F-4D97-AF65-F5344CB8AC3E}">
        <p14:creationId xmlns:p14="http://schemas.microsoft.com/office/powerpoint/2010/main" val="22170506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IN" dirty="0"/>
              <a:t>User</a:t>
            </a:r>
            <a:r>
              <a:rPr lang="en-IN" baseline="0" dirty="0"/>
              <a:t> story</a:t>
            </a:r>
            <a:endParaRPr lang="en-IN" dirty="0"/>
          </a:p>
        </p:txBody>
      </p:sp>
      <p:sp>
        <p:nvSpPr>
          <p:cNvPr id="4" name="Slide Number Placeholder 3"/>
          <p:cNvSpPr>
            <a:spLocks noGrp="1"/>
          </p:cNvSpPr>
          <p:nvPr>
            <p:ph type="sldNum" sz="quarter" idx="10"/>
          </p:nvPr>
        </p:nvSpPr>
        <p:spPr/>
        <p:txBody>
          <a:bodyPr/>
          <a:lstStyle/>
          <a:p>
            <a:fld id="{16045A6C-3E15-4F36-AA19-6D6A416EA31E}" type="slidenum">
              <a:rPr lang="en-IN" smtClean="0"/>
              <a:t>17</a:t>
            </a:fld>
            <a:endParaRPr lang="en-IN"/>
          </a:p>
        </p:txBody>
      </p:sp>
    </p:spTree>
    <p:extLst>
      <p:ext uri="{BB962C8B-B14F-4D97-AF65-F5344CB8AC3E}">
        <p14:creationId xmlns:p14="http://schemas.microsoft.com/office/powerpoint/2010/main" val="7850831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IN" dirty="0"/>
              <a:t>User</a:t>
            </a:r>
            <a:r>
              <a:rPr lang="en-IN" baseline="0" dirty="0"/>
              <a:t> story</a:t>
            </a:r>
            <a:endParaRPr lang="en-IN" dirty="0"/>
          </a:p>
        </p:txBody>
      </p:sp>
      <p:sp>
        <p:nvSpPr>
          <p:cNvPr id="4" name="Slide Number Placeholder 3"/>
          <p:cNvSpPr>
            <a:spLocks noGrp="1"/>
          </p:cNvSpPr>
          <p:nvPr>
            <p:ph type="sldNum" sz="quarter" idx="10"/>
          </p:nvPr>
        </p:nvSpPr>
        <p:spPr/>
        <p:txBody>
          <a:bodyPr/>
          <a:lstStyle/>
          <a:p>
            <a:fld id="{16045A6C-3E15-4F36-AA19-6D6A416EA31E}" type="slidenum">
              <a:rPr lang="en-IN" smtClean="0"/>
              <a:t>18</a:t>
            </a:fld>
            <a:endParaRPr lang="en-IN"/>
          </a:p>
        </p:txBody>
      </p:sp>
    </p:spTree>
    <p:extLst>
      <p:ext uri="{BB962C8B-B14F-4D97-AF65-F5344CB8AC3E}">
        <p14:creationId xmlns:p14="http://schemas.microsoft.com/office/powerpoint/2010/main" val="39298449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IN" dirty="0"/>
              <a:t>User</a:t>
            </a:r>
            <a:r>
              <a:rPr lang="en-IN" baseline="0" dirty="0"/>
              <a:t> story</a:t>
            </a:r>
            <a:endParaRPr lang="en-IN" dirty="0"/>
          </a:p>
        </p:txBody>
      </p:sp>
      <p:sp>
        <p:nvSpPr>
          <p:cNvPr id="4" name="Slide Number Placeholder 3"/>
          <p:cNvSpPr>
            <a:spLocks noGrp="1"/>
          </p:cNvSpPr>
          <p:nvPr>
            <p:ph type="sldNum" sz="quarter" idx="10"/>
          </p:nvPr>
        </p:nvSpPr>
        <p:spPr/>
        <p:txBody>
          <a:bodyPr/>
          <a:lstStyle/>
          <a:p>
            <a:fld id="{16045A6C-3E15-4F36-AA19-6D6A416EA31E}" type="slidenum">
              <a:rPr lang="en-IN" smtClean="0"/>
              <a:t>19</a:t>
            </a:fld>
            <a:endParaRPr lang="en-IN"/>
          </a:p>
        </p:txBody>
      </p:sp>
    </p:spTree>
    <p:extLst>
      <p:ext uri="{BB962C8B-B14F-4D97-AF65-F5344CB8AC3E}">
        <p14:creationId xmlns:p14="http://schemas.microsoft.com/office/powerpoint/2010/main" val="14291300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16045A6C-3E15-4F36-AA19-6D6A416EA31E}" type="slidenum">
              <a:rPr lang="en-IN" smtClean="0"/>
              <a:t>2</a:t>
            </a:fld>
            <a:endParaRPr lang="en-IN"/>
          </a:p>
        </p:txBody>
      </p:sp>
    </p:spTree>
    <p:extLst>
      <p:ext uri="{BB962C8B-B14F-4D97-AF65-F5344CB8AC3E}">
        <p14:creationId xmlns:p14="http://schemas.microsoft.com/office/powerpoint/2010/main" val="28251191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457200" lvl="0" indent="-298450" algn="l" rtl="0">
              <a:lnSpc>
                <a:spcPct val="115000"/>
              </a:lnSpc>
              <a:spcBef>
                <a:spcPts val="0"/>
              </a:spcBef>
              <a:spcAft>
                <a:spcPts val="0"/>
              </a:spcAft>
              <a:buClr>
                <a:srgbClr val="666666"/>
              </a:buClr>
              <a:buSzPts val="1100"/>
              <a:buFont typeface="Proxima Nova"/>
              <a:buChar char="●"/>
            </a:pPr>
            <a:r>
              <a:rPr lang="en-US" dirty="0">
                <a:solidFill>
                  <a:srgbClr val="666666"/>
                </a:solidFill>
                <a:latin typeface="Proxima Nova"/>
                <a:ea typeface="Proxima Nova"/>
                <a:cs typeface="Proxima Nova"/>
                <a:sym typeface="Proxima Nova"/>
              </a:rPr>
              <a:t>Ability for a</a:t>
            </a:r>
            <a:r>
              <a:rPr lang="en-US" baseline="0" dirty="0">
                <a:solidFill>
                  <a:srgbClr val="666666"/>
                </a:solidFill>
                <a:latin typeface="Proxima Nova"/>
                <a:ea typeface="Proxima Nova"/>
                <a:cs typeface="Proxima Nova"/>
                <a:sym typeface="Proxima Nova"/>
              </a:rPr>
              <a:t> </a:t>
            </a:r>
            <a:r>
              <a:rPr lang="en-US" dirty="0">
                <a:solidFill>
                  <a:srgbClr val="666666"/>
                </a:solidFill>
                <a:latin typeface="Proxima Nova"/>
                <a:ea typeface="Proxima Nova"/>
                <a:cs typeface="Proxima Nova"/>
                <a:sym typeface="Proxima Nova"/>
              </a:rPr>
              <a:t>user to create an account and login</a:t>
            </a:r>
          </a:p>
          <a:p>
            <a:pPr marL="457200" lvl="0" indent="-298450" algn="l" rtl="0">
              <a:lnSpc>
                <a:spcPct val="115000"/>
              </a:lnSpc>
              <a:spcBef>
                <a:spcPts val="0"/>
              </a:spcBef>
              <a:spcAft>
                <a:spcPts val="0"/>
              </a:spcAft>
              <a:buClr>
                <a:srgbClr val="666666"/>
              </a:buClr>
              <a:buSzPts val="1100"/>
              <a:buFont typeface="Proxima Nova"/>
              <a:buChar char="●"/>
            </a:pPr>
            <a:r>
              <a:rPr lang="en-US" dirty="0">
                <a:solidFill>
                  <a:srgbClr val="666666"/>
                </a:solidFill>
                <a:latin typeface="Proxima Nova"/>
                <a:ea typeface="Proxima Nova"/>
                <a:cs typeface="Proxima Nova"/>
                <a:sym typeface="Proxima Nova"/>
              </a:rPr>
              <a:t>Ability for a user to search, compare, and add</a:t>
            </a:r>
            <a:r>
              <a:rPr lang="en-US" baseline="0" dirty="0">
                <a:solidFill>
                  <a:srgbClr val="666666"/>
                </a:solidFill>
                <a:latin typeface="Proxima Nova"/>
                <a:ea typeface="Proxima Nova"/>
                <a:cs typeface="Proxima Nova"/>
                <a:sym typeface="Proxima Nova"/>
              </a:rPr>
              <a:t> </a:t>
            </a:r>
            <a:r>
              <a:rPr lang="en-US" dirty="0">
                <a:solidFill>
                  <a:srgbClr val="666666"/>
                </a:solidFill>
                <a:latin typeface="Proxima Nova"/>
                <a:ea typeface="Proxima Nova"/>
                <a:cs typeface="Proxima Nova"/>
                <a:sym typeface="Proxima Nova"/>
              </a:rPr>
              <a:t>food items to cart from </a:t>
            </a:r>
            <a:r>
              <a:rPr lang="en-US" dirty="0" smtClean="0">
                <a:solidFill>
                  <a:srgbClr val="666666"/>
                </a:solidFill>
                <a:latin typeface="Proxima Nova"/>
                <a:ea typeface="Proxima Nova"/>
                <a:cs typeface="Proxima Nova"/>
                <a:sym typeface="Proxima Nova"/>
              </a:rPr>
              <a:t>DeliverEase</a:t>
            </a:r>
            <a:r>
              <a:rPr lang="en-US" baseline="0" dirty="0" smtClean="0">
                <a:solidFill>
                  <a:srgbClr val="666666"/>
                </a:solidFill>
                <a:latin typeface="Proxima Nova"/>
                <a:ea typeface="Proxima Nova"/>
                <a:cs typeface="Proxima Nova"/>
                <a:sym typeface="Proxima Nova"/>
              </a:rPr>
              <a:t> </a:t>
            </a:r>
            <a:r>
              <a:rPr lang="en-US" baseline="0" dirty="0">
                <a:solidFill>
                  <a:srgbClr val="666666"/>
                </a:solidFill>
                <a:latin typeface="Proxima Nova"/>
                <a:ea typeface="Proxima Nova"/>
                <a:cs typeface="Proxima Nova"/>
                <a:sym typeface="Proxima Nova"/>
              </a:rPr>
              <a:t>app </a:t>
            </a:r>
            <a:r>
              <a:rPr lang="en-US" dirty="0">
                <a:solidFill>
                  <a:srgbClr val="666666"/>
                </a:solidFill>
                <a:latin typeface="Proxima Nova"/>
                <a:ea typeface="Proxima Nova"/>
                <a:cs typeface="Proxima Nova"/>
                <a:sym typeface="Proxima Nova"/>
              </a:rPr>
              <a:t>(without need of navigating to other app)</a:t>
            </a:r>
          </a:p>
          <a:p>
            <a:pPr marL="457200" lvl="0" indent="-298450" algn="l" rtl="0">
              <a:lnSpc>
                <a:spcPct val="115000"/>
              </a:lnSpc>
              <a:spcBef>
                <a:spcPts val="0"/>
              </a:spcBef>
              <a:spcAft>
                <a:spcPts val="0"/>
              </a:spcAft>
              <a:buClr>
                <a:srgbClr val="666666"/>
              </a:buClr>
              <a:buSzPts val="1100"/>
              <a:buFont typeface="Proxima Nova"/>
              <a:buChar char="●"/>
            </a:pPr>
            <a:r>
              <a:rPr lang="en-US" dirty="0">
                <a:solidFill>
                  <a:srgbClr val="666666"/>
                </a:solidFill>
                <a:latin typeface="Proxima Nova"/>
                <a:ea typeface="Proxima Nova"/>
                <a:cs typeface="Proxima Nova"/>
                <a:sym typeface="Proxima Nova"/>
              </a:rPr>
              <a:t>Reach</a:t>
            </a:r>
            <a:r>
              <a:rPr lang="en-US" baseline="0" dirty="0">
                <a:solidFill>
                  <a:srgbClr val="666666"/>
                </a:solidFill>
                <a:latin typeface="Proxima Nova"/>
                <a:ea typeface="Proxima Nova"/>
                <a:cs typeface="Proxima Nova"/>
                <a:sym typeface="Proxima Nova"/>
              </a:rPr>
              <a:t> 2000 daily active users to collaborate with advertising companies</a:t>
            </a:r>
            <a:endParaRPr lang="en-US" dirty="0">
              <a:solidFill>
                <a:srgbClr val="666666"/>
              </a:solidFill>
              <a:latin typeface="Proxima Nova"/>
              <a:ea typeface="Proxima Nova"/>
              <a:cs typeface="Proxima Nova"/>
              <a:sym typeface="Proxima Nova"/>
            </a:endParaRPr>
          </a:p>
          <a:p>
            <a:pPr marL="457200" lvl="0" indent="-298450" algn="l" rtl="0">
              <a:lnSpc>
                <a:spcPct val="115000"/>
              </a:lnSpc>
              <a:spcBef>
                <a:spcPts val="0"/>
              </a:spcBef>
              <a:spcAft>
                <a:spcPts val="0"/>
              </a:spcAft>
              <a:buClr>
                <a:srgbClr val="666666"/>
              </a:buClr>
              <a:buSzPts val="1100"/>
              <a:buFont typeface="Proxima Nova"/>
              <a:buChar char="●"/>
            </a:pPr>
            <a:r>
              <a:rPr lang="en-US" dirty="0">
                <a:solidFill>
                  <a:srgbClr val="666666"/>
                </a:solidFill>
                <a:latin typeface="Proxima Nova"/>
                <a:ea typeface="Proxima Nova"/>
                <a:cs typeface="Proxima Nova"/>
                <a:sym typeface="Proxima Nova"/>
              </a:rPr>
              <a:t>Admin receives daily app usage statistic reports</a:t>
            </a:r>
          </a:p>
          <a:p>
            <a:pPr marL="457200" lvl="0" indent="-298450" algn="l" rtl="0">
              <a:lnSpc>
                <a:spcPct val="115000"/>
              </a:lnSpc>
              <a:spcBef>
                <a:spcPts val="0"/>
              </a:spcBef>
              <a:spcAft>
                <a:spcPts val="0"/>
              </a:spcAft>
              <a:buClr>
                <a:srgbClr val="666666"/>
              </a:buClr>
              <a:buSzPts val="1100"/>
              <a:buFont typeface="Proxima Nova"/>
              <a:buChar char="●"/>
            </a:pPr>
            <a:r>
              <a:rPr lang="en-US" dirty="0">
                <a:solidFill>
                  <a:srgbClr val="666666"/>
                </a:solidFill>
                <a:latin typeface="Proxima Nova"/>
                <a:ea typeface="Proxima Nova"/>
                <a:cs typeface="Proxima Nova"/>
                <a:sym typeface="Proxima Nova"/>
              </a:rPr>
              <a:t>App allows for searching with fuzzy</a:t>
            </a:r>
            <a:r>
              <a:rPr lang="en-US" baseline="0" dirty="0">
                <a:solidFill>
                  <a:srgbClr val="666666"/>
                </a:solidFill>
                <a:latin typeface="Proxima Nova"/>
                <a:ea typeface="Proxima Nova"/>
                <a:cs typeface="Proxima Nova"/>
                <a:sym typeface="Proxima Nova"/>
              </a:rPr>
              <a:t> </a:t>
            </a:r>
            <a:r>
              <a:rPr lang="en-US" dirty="0">
                <a:solidFill>
                  <a:srgbClr val="666666"/>
                </a:solidFill>
                <a:latin typeface="Proxima Nova"/>
                <a:ea typeface="Proxima Nova"/>
                <a:cs typeface="Proxima Nova"/>
                <a:sym typeface="Proxima Nova"/>
              </a:rPr>
              <a:t>logic</a:t>
            </a:r>
            <a:r>
              <a:rPr lang="en-US" baseline="0" dirty="0">
                <a:solidFill>
                  <a:srgbClr val="666666"/>
                </a:solidFill>
                <a:latin typeface="Proxima Nova"/>
                <a:ea typeface="Proxima Nova"/>
                <a:cs typeface="Proxima Nova"/>
                <a:sym typeface="Proxima Nova"/>
              </a:rPr>
              <a:t> </a:t>
            </a:r>
            <a:r>
              <a:rPr lang="en-US" dirty="0">
                <a:solidFill>
                  <a:srgbClr val="666666"/>
                </a:solidFill>
                <a:latin typeface="Proxima Nova"/>
                <a:ea typeface="Proxima Nova"/>
                <a:cs typeface="Proxima Nova"/>
                <a:sym typeface="Proxima Nova"/>
              </a:rPr>
              <a:t>(restaurant</a:t>
            </a:r>
            <a:r>
              <a:rPr lang="en-US" baseline="0" dirty="0">
                <a:solidFill>
                  <a:srgbClr val="666666"/>
                </a:solidFill>
                <a:latin typeface="Proxima Nova"/>
                <a:ea typeface="Proxima Nova"/>
                <a:cs typeface="Proxima Nova"/>
                <a:sym typeface="Proxima Nova"/>
              </a:rPr>
              <a:t>, item, type, veg/non-veg, vegan, </a:t>
            </a:r>
            <a:r>
              <a:rPr lang="en-US" dirty="0">
                <a:solidFill>
                  <a:srgbClr val="666666"/>
                </a:solidFill>
                <a:latin typeface="Proxima Nova"/>
                <a:ea typeface="Proxima Nova"/>
                <a:cs typeface="Proxima Nova"/>
                <a:sym typeface="Proxima Nova"/>
              </a:rPr>
              <a:t>etc…)</a:t>
            </a:r>
          </a:p>
          <a:p>
            <a:pPr marL="457200" lvl="0" indent="-298450" algn="l" rtl="0">
              <a:lnSpc>
                <a:spcPct val="115000"/>
              </a:lnSpc>
              <a:spcBef>
                <a:spcPts val="0"/>
              </a:spcBef>
              <a:spcAft>
                <a:spcPts val="0"/>
              </a:spcAft>
              <a:buClr>
                <a:srgbClr val="666666"/>
              </a:buClr>
              <a:buSzPts val="1100"/>
              <a:buFont typeface="Proxima Nova"/>
              <a:buChar char="●"/>
            </a:pPr>
            <a:r>
              <a:rPr lang="en-US" dirty="0">
                <a:solidFill>
                  <a:srgbClr val="666666"/>
                </a:solidFill>
                <a:latin typeface="Proxima Nova"/>
                <a:ea typeface="Proxima Nova"/>
                <a:cs typeface="Proxima Nova"/>
                <a:sym typeface="Proxima Nova"/>
              </a:rPr>
              <a:t>The app maintains a record of past orders to help user re-order</a:t>
            </a:r>
            <a:r>
              <a:rPr lang="en-US" baseline="0" dirty="0">
                <a:solidFill>
                  <a:srgbClr val="666666"/>
                </a:solidFill>
                <a:latin typeface="Proxima Nova"/>
                <a:ea typeface="Proxima Nova"/>
                <a:cs typeface="Proxima Nova"/>
                <a:sym typeface="Proxima Nova"/>
              </a:rPr>
              <a:t> in one click</a:t>
            </a:r>
            <a:endParaRPr lang="en-US" dirty="0">
              <a:solidFill>
                <a:srgbClr val="666666"/>
              </a:solidFill>
              <a:latin typeface="Proxima Nova"/>
              <a:ea typeface="Proxima Nova"/>
              <a:cs typeface="Proxima Nova"/>
              <a:sym typeface="Proxima Nova"/>
            </a:endParaRPr>
          </a:p>
          <a:p>
            <a:pPr marL="457200" lvl="0" indent="-298450" algn="l" rtl="0">
              <a:lnSpc>
                <a:spcPct val="115000"/>
              </a:lnSpc>
              <a:spcBef>
                <a:spcPts val="0"/>
              </a:spcBef>
              <a:spcAft>
                <a:spcPts val="0"/>
              </a:spcAft>
              <a:buClr>
                <a:srgbClr val="666666"/>
              </a:buClr>
              <a:buSzPts val="1100"/>
              <a:buFont typeface="Proxima Nova"/>
              <a:buChar char="●"/>
            </a:pPr>
            <a:r>
              <a:rPr lang="en-US" dirty="0">
                <a:solidFill>
                  <a:srgbClr val="666666"/>
                </a:solidFill>
                <a:latin typeface="Proxima Nova"/>
                <a:ea typeface="Proxima Nova"/>
                <a:cs typeface="Proxima Nova"/>
                <a:sym typeface="Proxima Nova"/>
              </a:rPr>
              <a:t>The app provides order history and information about sales (who, when, where, etc…)</a:t>
            </a:r>
          </a:p>
          <a:p>
            <a:pPr marL="457200" lvl="0" indent="-298450" algn="l" rtl="0">
              <a:lnSpc>
                <a:spcPct val="115000"/>
              </a:lnSpc>
              <a:spcBef>
                <a:spcPts val="0"/>
              </a:spcBef>
              <a:spcAft>
                <a:spcPts val="0"/>
              </a:spcAft>
              <a:buClr>
                <a:srgbClr val="666666"/>
              </a:buClr>
              <a:buSzPts val="1100"/>
              <a:buFont typeface="Proxima Nova"/>
              <a:buChar char="●"/>
            </a:pPr>
            <a:r>
              <a:rPr lang="en-US" sz="500" dirty="0">
                <a:solidFill>
                  <a:srgbClr val="666666"/>
                </a:solidFill>
                <a:latin typeface="Proxima Nova"/>
                <a:sym typeface="Proxima Nova"/>
              </a:rPr>
              <a:t>The app also</a:t>
            </a:r>
            <a:r>
              <a:rPr lang="en-US" sz="500" baseline="0" dirty="0">
                <a:solidFill>
                  <a:srgbClr val="666666"/>
                </a:solidFill>
                <a:latin typeface="Proxima Nova"/>
                <a:sym typeface="Proxima Nova"/>
              </a:rPr>
              <a:t> intelligently suggests meals based on location, time, and past orders.</a:t>
            </a:r>
          </a:p>
          <a:p>
            <a:pPr marL="457200" lvl="0" indent="-298450" algn="l" rtl="0">
              <a:lnSpc>
                <a:spcPct val="115000"/>
              </a:lnSpc>
              <a:spcBef>
                <a:spcPts val="0"/>
              </a:spcBef>
              <a:spcAft>
                <a:spcPts val="0"/>
              </a:spcAft>
              <a:buClr>
                <a:srgbClr val="666666"/>
              </a:buClr>
              <a:buSzPts val="1100"/>
              <a:buFont typeface="Proxima Nova"/>
              <a:buChar char="●"/>
            </a:pPr>
            <a:endParaRPr lang="en-US" sz="500" dirty="0"/>
          </a:p>
          <a:p>
            <a:endParaRPr lang="en-IN" dirty="0"/>
          </a:p>
        </p:txBody>
      </p:sp>
      <p:sp>
        <p:nvSpPr>
          <p:cNvPr id="4" name="Slide Number Placeholder 3"/>
          <p:cNvSpPr>
            <a:spLocks noGrp="1"/>
          </p:cNvSpPr>
          <p:nvPr>
            <p:ph type="sldNum" sz="quarter" idx="10"/>
          </p:nvPr>
        </p:nvSpPr>
        <p:spPr/>
        <p:txBody>
          <a:bodyPr/>
          <a:lstStyle/>
          <a:p>
            <a:fld id="{16045A6C-3E15-4F36-AA19-6D6A416EA31E}" type="slidenum">
              <a:rPr lang="en-IN" smtClean="0"/>
              <a:t>7</a:t>
            </a:fld>
            <a:endParaRPr lang="en-IN"/>
          </a:p>
        </p:txBody>
      </p:sp>
    </p:spTree>
    <p:extLst>
      <p:ext uri="{BB962C8B-B14F-4D97-AF65-F5344CB8AC3E}">
        <p14:creationId xmlns:p14="http://schemas.microsoft.com/office/powerpoint/2010/main" val="5015327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16045A6C-3E15-4F36-AA19-6D6A416EA31E}" type="slidenum">
              <a:rPr lang="en-IN" smtClean="0"/>
              <a:t>8</a:t>
            </a:fld>
            <a:endParaRPr lang="en-IN"/>
          </a:p>
        </p:txBody>
      </p:sp>
    </p:spTree>
    <p:extLst>
      <p:ext uri="{BB962C8B-B14F-4D97-AF65-F5344CB8AC3E}">
        <p14:creationId xmlns:p14="http://schemas.microsoft.com/office/powerpoint/2010/main" val="14052449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sz="500" b="1" dirty="0" smtClean="0"/>
              <a:t>Aron</a:t>
            </a:r>
            <a:r>
              <a:rPr lang="en-US" sz="500" b="1" baseline="0" dirty="0" smtClean="0"/>
              <a:t>:</a:t>
            </a:r>
            <a:r>
              <a:rPr lang="en-US" sz="500" baseline="0" dirty="0" smtClean="0"/>
              <a:t> </a:t>
            </a:r>
            <a:r>
              <a:rPr lang="en-IN" sz="800" b="1" dirty="0"/>
              <a:t>Age: </a:t>
            </a:r>
            <a:r>
              <a:rPr lang="en-IN" sz="800" b="1" dirty="0" smtClean="0"/>
              <a:t>35</a:t>
            </a:r>
            <a:r>
              <a:rPr lang="en-IN" sz="800" b="1" dirty="0"/>
              <a:t>’</a:t>
            </a:r>
            <a:r>
              <a:rPr lang="en-IN" sz="800" b="1" baseline="0" dirty="0"/>
              <a:t> </a:t>
            </a:r>
            <a:r>
              <a:rPr lang="en-IN" sz="800" b="1" dirty="0"/>
              <a:t>Tech-savvy, </a:t>
            </a:r>
            <a:r>
              <a:rPr lang="en-IN" sz="800" b="1" dirty="0" smtClean="0"/>
              <a:t>night shift worker,</a:t>
            </a:r>
            <a:r>
              <a:rPr lang="en-IN" sz="800" b="1" baseline="0" dirty="0" smtClean="0"/>
              <a:t> long hours</a:t>
            </a:r>
            <a:endParaRPr lang="en-IN" sz="800" b="1" dirty="0"/>
          </a:p>
          <a:p>
            <a:r>
              <a:rPr lang="en-IN" sz="800" b="1" dirty="0"/>
              <a:t>Taara: Age: </a:t>
            </a:r>
            <a:r>
              <a:rPr lang="en-IN" sz="800" b="1" dirty="0" smtClean="0"/>
              <a:t>29’</a:t>
            </a:r>
            <a:r>
              <a:rPr lang="en-IN" sz="800" b="1" baseline="0" dirty="0" smtClean="0"/>
              <a:t> </a:t>
            </a:r>
            <a:r>
              <a:rPr lang="en-IN" sz="800" b="1" dirty="0"/>
              <a:t>Vegan, </a:t>
            </a:r>
            <a:r>
              <a:rPr lang="en-IN" sz="800" b="1" dirty="0" smtClean="0"/>
              <a:t>health </a:t>
            </a:r>
            <a:r>
              <a:rPr lang="en-IN" sz="800" b="1" dirty="0"/>
              <a:t>conscious, gymnast</a:t>
            </a:r>
            <a:r>
              <a:rPr lang="en-IN" sz="800" b="1" baseline="0" dirty="0"/>
              <a:t> </a:t>
            </a:r>
            <a:r>
              <a:rPr lang="en-IN" sz="800" b="1" dirty="0" smtClean="0"/>
              <a:t>Nutritionist</a:t>
            </a:r>
            <a:endParaRPr lang="en-IN" sz="800" b="1" dirty="0"/>
          </a:p>
          <a:p>
            <a:r>
              <a:rPr lang="en-IN" sz="800" b="1" dirty="0" smtClean="0"/>
              <a:t>Rahul &amp; Devi</a:t>
            </a:r>
            <a:r>
              <a:rPr lang="en-IN" sz="800" b="1" dirty="0"/>
              <a:t>: </a:t>
            </a:r>
            <a:r>
              <a:rPr lang="en-IN" sz="1050" b="1" dirty="0"/>
              <a:t>Age: 24’</a:t>
            </a:r>
            <a:r>
              <a:rPr lang="en-IN" sz="1050" b="1" baseline="0" dirty="0"/>
              <a:t> </a:t>
            </a:r>
            <a:r>
              <a:rPr lang="en-IN" sz="1050" b="1" baseline="0" dirty="0" smtClean="0"/>
              <a:t>Both are in a factory, </a:t>
            </a:r>
            <a:r>
              <a:rPr lang="en-IN" sz="800" b="1" dirty="0" smtClean="0"/>
              <a:t>Work </a:t>
            </a:r>
            <a:r>
              <a:rPr lang="en-IN" sz="800" b="1" dirty="0"/>
              <a:t>long hours, mostly </a:t>
            </a:r>
            <a:r>
              <a:rPr lang="en-IN" sz="800" b="1" dirty="0" smtClean="0"/>
              <a:t>order</a:t>
            </a:r>
            <a:r>
              <a:rPr lang="en-IN" sz="800" b="1" baseline="0" dirty="0" smtClean="0"/>
              <a:t> </a:t>
            </a:r>
            <a:r>
              <a:rPr lang="en-IN" sz="800" b="1" dirty="0" smtClean="0"/>
              <a:t>online in a xl quantity</a:t>
            </a:r>
            <a:endParaRPr lang="en-IN" sz="800" b="1" dirty="0"/>
          </a:p>
          <a:p>
            <a:r>
              <a:rPr lang="en-IN" sz="800" b="1" dirty="0" smtClean="0"/>
              <a:t>Ram:</a:t>
            </a:r>
            <a:r>
              <a:rPr lang="en-IN" sz="800" b="1" baseline="0" dirty="0" smtClean="0"/>
              <a:t> </a:t>
            </a:r>
            <a:r>
              <a:rPr lang="en-IN" sz="800" b="1" baseline="0" dirty="0"/>
              <a:t>Age 40’ Single, cooks poorly, day job with no fixed location, Carpenter</a:t>
            </a:r>
            <a:endParaRPr lang="en-US" sz="500" dirty="0"/>
          </a:p>
          <a:p>
            <a:endParaRPr lang="en-IN" dirty="0"/>
          </a:p>
        </p:txBody>
      </p:sp>
      <p:sp>
        <p:nvSpPr>
          <p:cNvPr id="4" name="Slide Number Placeholder 3"/>
          <p:cNvSpPr>
            <a:spLocks noGrp="1"/>
          </p:cNvSpPr>
          <p:nvPr>
            <p:ph type="sldNum" sz="quarter" idx="10"/>
          </p:nvPr>
        </p:nvSpPr>
        <p:spPr/>
        <p:txBody>
          <a:bodyPr/>
          <a:lstStyle/>
          <a:p>
            <a:fld id="{16045A6C-3E15-4F36-AA19-6D6A416EA31E}" type="slidenum">
              <a:rPr lang="en-IN" smtClean="0"/>
              <a:t>9</a:t>
            </a:fld>
            <a:endParaRPr lang="en-IN"/>
          </a:p>
        </p:txBody>
      </p:sp>
    </p:spTree>
    <p:extLst>
      <p:ext uri="{BB962C8B-B14F-4D97-AF65-F5344CB8AC3E}">
        <p14:creationId xmlns:p14="http://schemas.microsoft.com/office/powerpoint/2010/main" val="29068710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16045A6C-3E15-4F36-AA19-6D6A416EA31E}" type="slidenum">
              <a:rPr lang="en-IN" smtClean="0"/>
              <a:t>10</a:t>
            </a:fld>
            <a:endParaRPr lang="en-IN"/>
          </a:p>
        </p:txBody>
      </p:sp>
    </p:spTree>
    <p:extLst>
      <p:ext uri="{BB962C8B-B14F-4D97-AF65-F5344CB8AC3E}">
        <p14:creationId xmlns:p14="http://schemas.microsoft.com/office/powerpoint/2010/main" val="15037008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16045A6C-3E15-4F36-AA19-6D6A416EA31E}" type="slidenum">
              <a:rPr lang="en-IN" smtClean="0"/>
              <a:t>11</a:t>
            </a:fld>
            <a:endParaRPr lang="en-IN"/>
          </a:p>
        </p:txBody>
      </p:sp>
    </p:spTree>
    <p:extLst>
      <p:ext uri="{BB962C8B-B14F-4D97-AF65-F5344CB8AC3E}">
        <p14:creationId xmlns:p14="http://schemas.microsoft.com/office/powerpoint/2010/main" val="41904982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16045A6C-3E15-4F36-AA19-6D6A416EA31E}" type="slidenum">
              <a:rPr lang="en-IN" smtClean="0"/>
              <a:t>12</a:t>
            </a:fld>
            <a:endParaRPr lang="en-IN"/>
          </a:p>
        </p:txBody>
      </p:sp>
    </p:spTree>
    <p:extLst>
      <p:ext uri="{BB962C8B-B14F-4D97-AF65-F5344CB8AC3E}">
        <p14:creationId xmlns:p14="http://schemas.microsoft.com/office/powerpoint/2010/main" val="26126117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IN" b="1" dirty="0"/>
              <a:t>Frame 1: Landing Screen</a:t>
            </a:r>
          </a:p>
          <a:p>
            <a:r>
              <a:rPr lang="en-IN" b="1" dirty="0"/>
              <a:t>Frame 2: Registration Page</a:t>
            </a:r>
            <a:r>
              <a:rPr lang="en-IN"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IN" b="1" dirty="0"/>
              <a:t>Frame 3: Login Page</a:t>
            </a:r>
            <a:r>
              <a:rPr lang="en-IN"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IN" b="1" dirty="0"/>
              <a:t>Frame 4: Home Page</a:t>
            </a:r>
            <a:r>
              <a:rPr lang="en-IN"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IN" b="1" dirty="0"/>
              <a:t>Frame 5: Checkout to External App Page</a:t>
            </a:r>
            <a:endParaRPr lang="en-IN"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IN" b="1" dirty="0"/>
              <a:t>Frame 6: Order Tracking Page</a:t>
            </a:r>
            <a:r>
              <a:rPr lang="en-IN" dirty="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a:p>
          <a:p>
            <a:endParaRPr lang="en-IN" dirty="0"/>
          </a:p>
        </p:txBody>
      </p:sp>
      <p:sp>
        <p:nvSpPr>
          <p:cNvPr id="4" name="Slide Number Placeholder 3"/>
          <p:cNvSpPr>
            <a:spLocks noGrp="1"/>
          </p:cNvSpPr>
          <p:nvPr>
            <p:ph type="sldNum" sz="quarter" idx="10"/>
          </p:nvPr>
        </p:nvSpPr>
        <p:spPr/>
        <p:txBody>
          <a:bodyPr/>
          <a:lstStyle/>
          <a:p>
            <a:fld id="{16045A6C-3E15-4F36-AA19-6D6A416EA31E}" type="slidenum">
              <a:rPr lang="en-IN" smtClean="0"/>
              <a:t>13</a:t>
            </a:fld>
            <a:endParaRPr lang="en-IN"/>
          </a:p>
        </p:txBody>
      </p:sp>
    </p:spTree>
    <p:extLst>
      <p:ext uri="{BB962C8B-B14F-4D97-AF65-F5344CB8AC3E}">
        <p14:creationId xmlns:p14="http://schemas.microsoft.com/office/powerpoint/2010/main" val="20012756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0" name="Rectangle 9"/>
          <p:cNvSpPr/>
          <p:nvPr/>
        </p:nvSpPr>
        <p:spPr>
          <a:xfrm>
            <a:off x="1007534" y="0"/>
            <a:ext cx="5898825"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6906359"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958856" y="3428999"/>
            <a:ext cx="4138550" cy="2268559"/>
          </a:xfrm>
        </p:spPr>
        <p:txBody>
          <a:bodyPr anchor="t">
            <a:normAutofit/>
          </a:bodyPr>
          <a:lstStyle>
            <a:lvl1pPr algn="r">
              <a:defRPr sz="4200"/>
            </a:lvl1pPr>
          </a:lstStyle>
          <a:p>
            <a:r>
              <a:rPr lang="en-US"/>
              <a:t>Click to edit Master title style</a:t>
            </a:r>
            <a:endParaRPr lang="en-US" dirty="0"/>
          </a:p>
        </p:txBody>
      </p:sp>
      <p:sp>
        <p:nvSpPr>
          <p:cNvPr id="3" name="Subtitle 2"/>
          <p:cNvSpPr>
            <a:spLocks noGrp="1"/>
          </p:cNvSpPr>
          <p:nvPr>
            <p:ph type="subTitle" idx="1"/>
          </p:nvPr>
        </p:nvSpPr>
        <p:spPr>
          <a:xfrm>
            <a:off x="2131292" y="2268787"/>
            <a:ext cx="3966114" cy="1160213"/>
          </a:xfrm>
        </p:spPr>
        <p:txBody>
          <a:bodyPr tIns="0" anchor="b">
            <a:normAutofit/>
          </a:bodyPr>
          <a:lstStyle>
            <a:lvl1pPr marL="0" indent="0" algn="r">
              <a:buNone/>
              <a:defRPr sz="1600" b="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AB3A824-1A51-4B26-AD58-A6D8E14F6C04}" type="datetimeFigureOut">
              <a:rPr lang="en-US" smtClean="0"/>
              <a:t>12/1/2024</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rIns="45720"/>
          <a:lstStyle/>
          <a:p>
            <a:fld id="{6D22F896-40B5-4ADD-8801-0D06FADFA095}" type="slidenum">
              <a:rPr lang="en-US" smtClean="0"/>
              <a:t>‹#›</a:t>
            </a:fld>
            <a:endParaRPr lang="en-US" dirty="0"/>
          </a:p>
        </p:txBody>
      </p:sp>
      <p:sp>
        <p:nvSpPr>
          <p:cNvPr id="24" name="TextBox 23"/>
          <p:cNvSpPr txBox="1"/>
          <p:nvPr/>
        </p:nvSpPr>
        <p:spPr>
          <a:xfrm>
            <a:off x="1641440" y="3262168"/>
            <a:ext cx="311727" cy="430887"/>
          </a:xfrm>
          <a:prstGeom prst="rect">
            <a:avLst/>
          </a:prstGeom>
          <a:noFill/>
        </p:spPr>
        <p:txBody>
          <a:bodyPr wrap="square" rtlCol="0">
            <a:spAutoFit/>
          </a:bodyPr>
          <a:lstStyle/>
          <a:p>
            <a:pPr algn="r"/>
            <a:r>
              <a:rPr lang="en-US" sz="2200" dirty="0">
                <a:solidFill>
                  <a:schemeClr val="accent6"/>
                </a:solidFill>
                <a:latin typeface="Wingdings 3" panose="05040102010807070707" pitchFamily="18" charset="2"/>
              </a:rPr>
              <a:t>z</a:t>
            </a:r>
            <a:endParaRPr lang="en-US" sz="22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22958580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0" name="Rectangle 9"/>
          <p:cNvSpPr/>
          <p:nvPr/>
        </p:nvSpPr>
        <p:spPr>
          <a:xfrm>
            <a:off x="1007534" y="0"/>
            <a:ext cx="7315560"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832116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TextBox 16"/>
          <p:cNvSpPr txBox="1"/>
          <p:nvPr/>
        </p:nvSpPr>
        <p:spPr>
          <a:xfrm>
            <a:off x="1651862" y="636541"/>
            <a:ext cx="311727" cy="338554"/>
          </a:xfrm>
          <a:prstGeom prst="rect">
            <a:avLst/>
          </a:prstGeom>
          <a:noFill/>
        </p:spPr>
        <p:txBody>
          <a:bodyPr wrap="square" rtlCol="0">
            <a:spAutoFit/>
          </a:bodyPr>
          <a:lstStyle/>
          <a:p>
            <a:pPr algn="r"/>
            <a:r>
              <a:rPr lang="en-US" sz="1600" dirty="0">
                <a:solidFill>
                  <a:schemeClr val="accent6"/>
                </a:solidFill>
                <a:latin typeface="Wingdings 3" panose="05040102010807070707" pitchFamily="18" charset="2"/>
              </a:rPr>
              <a:t>z</a:t>
            </a:r>
            <a:endParaRPr lang="en-US" sz="16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1958857" y="808057"/>
            <a:ext cx="5885350" cy="1077229"/>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2120792" y="2049878"/>
            <a:ext cx="5723414" cy="4000066"/>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857E33E-8B18-4087-B112-809917729534}" type="datetimeFigureOut">
              <a:rPr lang="en-US" smtClean="0"/>
              <a:t>12/1/2024</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5509731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8" name="Rectangle 17"/>
          <p:cNvSpPr/>
          <p:nvPr/>
        </p:nvSpPr>
        <p:spPr>
          <a:xfrm>
            <a:off x="1007534" y="0"/>
            <a:ext cx="7315560"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 name="Rectangle 18"/>
          <p:cNvSpPr/>
          <p:nvPr/>
        </p:nvSpPr>
        <p:spPr>
          <a:xfrm>
            <a:off x="832116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3" name="TextBox 22"/>
          <p:cNvSpPr txBox="1"/>
          <p:nvPr/>
        </p:nvSpPr>
        <p:spPr>
          <a:xfrm rot="5400000">
            <a:off x="7688343" y="480678"/>
            <a:ext cx="311727" cy="338554"/>
          </a:xfrm>
          <a:prstGeom prst="rect">
            <a:avLst/>
          </a:prstGeom>
          <a:noFill/>
        </p:spPr>
        <p:txBody>
          <a:bodyPr wrap="square" rtlCol="0">
            <a:spAutoFit/>
          </a:bodyPr>
          <a:lstStyle/>
          <a:p>
            <a:pPr algn="r"/>
            <a:r>
              <a:rPr lang="en-US" sz="1600" dirty="0">
                <a:solidFill>
                  <a:schemeClr val="accent6"/>
                </a:solidFill>
                <a:latin typeface="Wingdings 3" panose="05040102010807070707" pitchFamily="18" charset="2"/>
              </a:rPr>
              <a:t>z</a:t>
            </a:r>
            <a:endParaRPr lang="en-US" sz="1600" dirty="0">
              <a:solidFill>
                <a:schemeClr val="accent6"/>
              </a:solidFill>
              <a:latin typeface="MS Shell Dlg 2" panose="020B0604030504040204" pitchFamily="34" charset="0"/>
            </a:endParaRPr>
          </a:p>
        </p:txBody>
      </p:sp>
      <p:sp>
        <p:nvSpPr>
          <p:cNvPr id="2" name="Vertical Title 1"/>
          <p:cNvSpPr>
            <a:spLocks noGrp="1"/>
          </p:cNvSpPr>
          <p:nvPr>
            <p:ph type="title" orient="vert"/>
          </p:nvPr>
        </p:nvSpPr>
        <p:spPr>
          <a:xfrm>
            <a:off x="6849317" y="805818"/>
            <a:ext cx="994889" cy="5244126"/>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964598" y="970410"/>
            <a:ext cx="4715441" cy="5079534"/>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3FFE419-2371-464F-8239-3959401C3561}" type="datetimeFigureOut">
              <a:rPr lang="en-US" smtClean="0"/>
              <a:t>12/1/2024</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7349644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9" name="Rectangle 8"/>
          <p:cNvSpPr/>
          <p:nvPr/>
        </p:nvSpPr>
        <p:spPr>
          <a:xfrm>
            <a:off x="832116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07534" y="0"/>
            <a:ext cx="7315560"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7D162C4-EDD9-4389-A98B-B87ECEA2A816}" type="datetimeFigureOut">
              <a:rPr lang="en-US" smtClean="0"/>
              <a:t>12/1/2024</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
        <p:nvSpPr>
          <p:cNvPr id="7" name="TextBox 6"/>
          <p:cNvSpPr txBox="1"/>
          <p:nvPr/>
        </p:nvSpPr>
        <p:spPr>
          <a:xfrm>
            <a:off x="1651862" y="636541"/>
            <a:ext cx="311727" cy="338554"/>
          </a:xfrm>
          <a:prstGeom prst="rect">
            <a:avLst/>
          </a:prstGeom>
          <a:noFill/>
        </p:spPr>
        <p:txBody>
          <a:bodyPr wrap="square" rtlCol="0">
            <a:spAutoFit/>
          </a:bodyPr>
          <a:lstStyle/>
          <a:p>
            <a:pPr algn="r"/>
            <a:r>
              <a:rPr lang="en-US" sz="1600" dirty="0">
                <a:solidFill>
                  <a:schemeClr val="accent6"/>
                </a:solidFill>
                <a:latin typeface="Wingdings 3" panose="05040102010807070707" pitchFamily="18" charset="2"/>
              </a:rPr>
              <a:t>z</a:t>
            </a:r>
            <a:endParaRPr lang="en-US" sz="16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38262944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 name="Rectangle 9"/>
          <p:cNvSpPr/>
          <p:nvPr/>
        </p:nvSpPr>
        <p:spPr>
          <a:xfrm>
            <a:off x="1007534" y="0"/>
            <a:ext cx="7315560"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832116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957405" y="3199028"/>
            <a:ext cx="5967420" cy="1372971"/>
          </a:xfrm>
        </p:spPr>
        <p:txBody>
          <a:bodyPr anchor="t">
            <a:normAutofit/>
          </a:bodyPr>
          <a:lstStyle>
            <a:lvl1pPr algn="r">
              <a:defRPr sz="2800"/>
            </a:lvl1pPr>
          </a:lstStyle>
          <a:p>
            <a:r>
              <a:rPr lang="en-US"/>
              <a:t>Click to edit Master title style</a:t>
            </a:r>
            <a:endParaRPr lang="en-US" dirty="0"/>
          </a:p>
        </p:txBody>
      </p:sp>
      <p:sp>
        <p:nvSpPr>
          <p:cNvPr id="3" name="Text Placeholder 2"/>
          <p:cNvSpPr>
            <a:spLocks noGrp="1"/>
          </p:cNvSpPr>
          <p:nvPr>
            <p:ph type="body" idx="1"/>
          </p:nvPr>
        </p:nvSpPr>
        <p:spPr>
          <a:xfrm>
            <a:off x="2121131" y="2272143"/>
            <a:ext cx="5803294" cy="926885"/>
          </a:xfrm>
        </p:spPr>
        <p:txBody>
          <a:bodyPr tIns="0" anchor="b">
            <a:normAutofit/>
          </a:bodyPr>
          <a:lstStyle>
            <a:lvl1pPr marL="0" indent="0" algn="r">
              <a:buNone/>
              <a:defRPr sz="16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E5059C3-6A89-4494-99FF-5A4D6FFD50EB}" type="datetimeFigureOut">
              <a:rPr lang="en-US" smtClean="0"/>
              <a:t>12/1/2024</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
        <p:nvSpPr>
          <p:cNvPr id="16" name="TextBox 15"/>
          <p:cNvSpPr txBox="1"/>
          <p:nvPr/>
        </p:nvSpPr>
        <p:spPr>
          <a:xfrm>
            <a:off x="1644924" y="3023993"/>
            <a:ext cx="311727" cy="338554"/>
          </a:xfrm>
          <a:prstGeom prst="rect">
            <a:avLst/>
          </a:prstGeom>
          <a:noFill/>
        </p:spPr>
        <p:txBody>
          <a:bodyPr wrap="square" rtlCol="0">
            <a:spAutoFit/>
          </a:bodyPr>
          <a:lstStyle/>
          <a:p>
            <a:pPr algn="r"/>
            <a:r>
              <a:rPr lang="en-US" sz="1600" dirty="0">
                <a:solidFill>
                  <a:schemeClr val="accent6"/>
                </a:solidFill>
                <a:latin typeface="Wingdings 3" panose="05040102010807070707" pitchFamily="18" charset="2"/>
              </a:rPr>
              <a:t>z</a:t>
            </a:r>
            <a:endParaRPr lang="en-US" sz="16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23244987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2" name="Rectangle 11"/>
          <p:cNvSpPr/>
          <p:nvPr/>
        </p:nvSpPr>
        <p:spPr>
          <a:xfrm>
            <a:off x="1007534" y="0"/>
            <a:ext cx="7315560"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961426" y="805818"/>
            <a:ext cx="5882780" cy="10817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965406" y="2056800"/>
            <a:ext cx="2855547" cy="399314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984679" y="2056800"/>
            <a:ext cx="2859527" cy="399314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A954B2F-12DE-47F5-8894-472B206D2E1E}" type="datetimeFigureOut">
              <a:rPr lang="en-US" smtClean="0"/>
              <a:t>12/1/2024</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
        <p:nvSpPr>
          <p:cNvPr id="11" name="Rectangle 10"/>
          <p:cNvSpPr/>
          <p:nvPr/>
        </p:nvSpPr>
        <p:spPr>
          <a:xfrm>
            <a:off x="832116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 name="TextBox 18"/>
          <p:cNvSpPr txBox="1"/>
          <p:nvPr/>
        </p:nvSpPr>
        <p:spPr>
          <a:xfrm>
            <a:off x="1651862" y="636541"/>
            <a:ext cx="311727" cy="338554"/>
          </a:xfrm>
          <a:prstGeom prst="rect">
            <a:avLst/>
          </a:prstGeom>
          <a:noFill/>
        </p:spPr>
        <p:txBody>
          <a:bodyPr wrap="square" rtlCol="0">
            <a:spAutoFit/>
          </a:bodyPr>
          <a:lstStyle/>
          <a:p>
            <a:pPr algn="r"/>
            <a:r>
              <a:rPr lang="en-US" sz="1600" dirty="0">
                <a:solidFill>
                  <a:schemeClr val="accent6"/>
                </a:solidFill>
                <a:latin typeface="Wingdings 3" panose="05040102010807070707" pitchFamily="18" charset="2"/>
              </a:rPr>
              <a:t>z</a:t>
            </a:r>
            <a:endParaRPr lang="en-US" sz="16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13261833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4" name="Rectangle 13"/>
          <p:cNvSpPr/>
          <p:nvPr/>
        </p:nvSpPr>
        <p:spPr>
          <a:xfrm>
            <a:off x="1007534" y="0"/>
            <a:ext cx="7315560"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832116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4" name="TextBox 23"/>
          <p:cNvSpPr txBox="1"/>
          <p:nvPr/>
        </p:nvSpPr>
        <p:spPr>
          <a:xfrm>
            <a:off x="1651862" y="636541"/>
            <a:ext cx="311727" cy="338554"/>
          </a:xfrm>
          <a:prstGeom prst="rect">
            <a:avLst/>
          </a:prstGeom>
          <a:noFill/>
        </p:spPr>
        <p:txBody>
          <a:bodyPr wrap="square" rtlCol="0">
            <a:spAutoFit/>
          </a:bodyPr>
          <a:lstStyle/>
          <a:p>
            <a:pPr algn="r"/>
            <a:r>
              <a:rPr lang="en-US" sz="1600" dirty="0">
                <a:solidFill>
                  <a:schemeClr val="accent6"/>
                </a:solidFill>
                <a:latin typeface="Wingdings 3" panose="05040102010807070707" pitchFamily="18" charset="2"/>
              </a:rPr>
              <a:t>z</a:t>
            </a:r>
            <a:endParaRPr lang="en-US" sz="16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1963589" y="805818"/>
            <a:ext cx="5880617" cy="1077020"/>
          </a:xfrm>
        </p:spPr>
        <p:txBody>
          <a:bodyPr/>
          <a:lstStyle/>
          <a:p>
            <a:r>
              <a:rPr lang="en-US"/>
              <a:t>Click to edit Master title style</a:t>
            </a:r>
            <a:endParaRPr lang="en-US" dirty="0"/>
          </a:p>
        </p:txBody>
      </p:sp>
      <p:sp>
        <p:nvSpPr>
          <p:cNvPr id="3" name="Text Placeholder 2"/>
          <p:cNvSpPr>
            <a:spLocks noGrp="1"/>
          </p:cNvSpPr>
          <p:nvPr>
            <p:ph type="body" idx="1"/>
          </p:nvPr>
        </p:nvSpPr>
        <p:spPr>
          <a:xfrm>
            <a:off x="1963589" y="2054563"/>
            <a:ext cx="2857364" cy="713818"/>
          </a:xfrm>
        </p:spPr>
        <p:txBody>
          <a:bodyPr anchor="b">
            <a:noAutofit/>
          </a:bodyPr>
          <a:lstStyle>
            <a:lvl1pPr marL="0" indent="0" algn="l">
              <a:lnSpc>
                <a:spcPct val="100000"/>
              </a:lnSpc>
              <a:buNone/>
              <a:defRPr sz="2000" b="0" cap="none" baseline="0">
                <a:solidFill>
                  <a:schemeClr val="accent6"/>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1962510" y="2851330"/>
            <a:ext cx="2858443" cy="31986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984679" y="2054563"/>
            <a:ext cx="2859527" cy="713818"/>
          </a:xfrm>
        </p:spPr>
        <p:txBody>
          <a:bodyPr anchor="b">
            <a:noAutofit/>
          </a:bodyPr>
          <a:lstStyle>
            <a:lvl1pPr marL="0" indent="0" algn="l">
              <a:lnSpc>
                <a:spcPct val="100000"/>
              </a:lnSpc>
              <a:buNone/>
              <a:defRPr sz="2000" b="0" cap="none" baseline="0">
                <a:solidFill>
                  <a:schemeClr val="accent6"/>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p:cNvSpPr>
            <a:spLocks noGrp="1"/>
          </p:cNvSpPr>
          <p:nvPr>
            <p:ph sz="quarter" idx="4"/>
          </p:nvPr>
        </p:nvSpPr>
        <p:spPr>
          <a:xfrm>
            <a:off x="4984680" y="2851330"/>
            <a:ext cx="2859526" cy="31986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F30E46F-7819-4ACF-B48B-48222C2ACC88}" type="datetimeFigureOut">
              <a:rPr lang="en-US" smtClean="0"/>
              <a:t>12/1/2024</a:t>
            </a:fld>
            <a:endParaRPr lang="en-US" dirty="0"/>
          </a:p>
        </p:txBody>
      </p:sp>
      <p:sp>
        <p:nvSpPr>
          <p:cNvPr id="8" name="Footer Placeholder 7"/>
          <p:cNvSpPr>
            <a:spLocks noGrp="1"/>
          </p:cNvSpPr>
          <p:nvPr>
            <p:ph type="ftr" sz="quarter" idx="11"/>
          </p:nvPr>
        </p:nvSpPr>
        <p:spPr/>
        <p:txBody>
          <a:bodyPr/>
          <a:lstStyle/>
          <a:p>
            <a:r>
              <a:rPr lang="en-US"/>
              <a:t>
              </a:t>
            </a:r>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9697429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Rectangle 8"/>
          <p:cNvSpPr/>
          <p:nvPr/>
        </p:nvSpPr>
        <p:spPr>
          <a:xfrm>
            <a:off x="1007534" y="0"/>
            <a:ext cx="7315560"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832116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TextBox 15"/>
          <p:cNvSpPr txBox="1"/>
          <p:nvPr/>
        </p:nvSpPr>
        <p:spPr>
          <a:xfrm>
            <a:off x="1651862" y="636541"/>
            <a:ext cx="311727" cy="338554"/>
          </a:xfrm>
          <a:prstGeom prst="rect">
            <a:avLst/>
          </a:prstGeom>
          <a:noFill/>
        </p:spPr>
        <p:txBody>
          <a:bodyPr wrap="square" rtlCol="0">
            <a:spAutoFit/>
          </a:bodyPr>
          <a:lstStyle/>
          <a:p>
            <a:pPr algn="r"/>
            <a:r>
              <a:rPr lang="en-US" sz="1600" dirty="0">
                <a:solidFill>
                  <a:schemeClr val="accent6"/>
                </a:solidFill>
                <a:latin typeface="Wingdings 3" panose="05040102010807070707" pitchFamily="18" charset="2"/>
              </a:rPr>
              <a:t>z</a:t>
            </a:r>
            <a:endParaRPr lang="en-US" sz="1600" dirty="0">
              <a:solidFill>
                <a:schemeClr val="accent6"/>
              </a:solidFill>
              <a:latin typeface="MS Shell Dlg 2" panose="020B0604030504040204" pitchFamily="34" charset="0"/>
            </a:endParaRPr>
          </a:p>
        </p:txBody>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FAF3416-4057-4DAA-829D-4CA07428D088}" type="datetimeFigureOut">
              <a:rPr lang="en-US" smtClean="0"/>
              <a:t>12/1/2024</a:t>
            </a:fld>
            <a:endParaRPr lang="en-US" dirty="0"/>
          </a:p>
        </p:txBody>
      </p:sp>
      <p:sp>
        <p:nvSpPr>
          <p:cNvPr id="4" name="Footer Placeholder 3"/>
          <p:cNvSpPr>
            <a:spLocks noGrp="1"/>
          </p:cNvSpPr>
          <p:nvPr>
            <p:ph type="ftr" sz="quarter" idx="11"/>
          </p:nvPr>
        </p:nvSpPr>
        <p:spPr/>
        <p:txBody>
          <a:bodyPr/>
          <a:lstStyle/>
          <a:p>
            <a:r>
              <a:rPr lang="en-US"/>
              <a:t>
              </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9691584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9" name="Rectangle 8"/>
          <p:cNvSpPr/>
          <p:nvPr/>
        </p:nvSpPr>
        <p:spPr>
          <a:xfrm>
            <a:off x="1007534" y="0"/>
            <a:ext cx="7315560"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832116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921D9284-D300-4297-87F7-E791DCC15DB1}" type="datetimeFigureOut">
              <a:rPr lang="en-US" smtClean="0"/>
              <a:t>12/1/2024</a:t>
            </a:fld>
            <a:endParaRPr lang="en-US" dirty="0"/>
          </a:p>
        </p:txBody>
      </p:sp>
      <p:sp>
        <p:nvSpPr>
          <p:cNvPr id="3" name="Footer Placeholder 2"/>
          <p:cNvSpPr>
            <a:spLocks noGrp="1"/>
          </p:cNvSpPr>
          <p:nvPr>
            <p:ph type="ftr" sz="quarter" idx="11"/>
          </p:nvPr>
        </p:nvSpPr>
        <p:spPr/>
        <p:txBody>
          <a:bodyPr/>
          <a:lstStyle/>
          <a:p>
            <a:r>
              <a:rPr lang="en-US"/>
              <a:t>
              </a:t>
            </a:r>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3339779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7" name="Rectangle 16"/>
          <p:cNvSpPr/>
          <p:nvPr/>
        </p:nvSpPr>
        <p:spPr>
          <a:xfrm>
            <a:off x="1007534" y="0"/>
            <a:ext cx="7315560"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832116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2" name="TextBox 21"/>
          <p:cNvSpPr txBox="1"/>
          <p:nvPr/>
        </p:nvSpPr>
        <p:spPr>
          <a:xfrm>
            <a:off x="1179466" y="1127642"/>
            <a:ext cx="311727" cy="338554"/>
          </a:xfrm>
          <a:prstGeom prst="rect">
            <a:avLst/>
          </a:prstGeom>
          <a:noFill/>
        </p:spPr>
        <p:txBody>
          <a:bodyPr wrap="square" rtlCol="0">
            <a:spAutoFit/>
          </a:bodyPr>
          <a:lstStyle/>
          <a:p>
            <a:pPr algn="r"/>
            <a:r>
              <a:rPr lang="en-US" sz="1600" dirty="0">
                <a:solidFill>
                  <a:schemeClr val="accent6"/>
                </a:solidFill>
                <a:latin typeface="Wingdings 3" panose="05040102010807070707" pitchFamily="18" charset="2"/>
              </a:rPr>
              <a:t>z</a:t>
            </a:r>
            <a:endParaRPr lang="en-US" sz="16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1485983" y="1296618"/>
            <a:ext cx="2120703" cy="1889075"/>
          </a:xfrm>
        </p:spPr>
        <p:txBody>
          <a:bodyPr anchor="b">
            <a:normAutofit/>
          </a:bodyPr>
          <a:lstStyle>
            <a:lvl1pPr algn="l">
              <a:defRPr sz="2000"/>
            </a:lvl1pPr>
          </a:lstStyle>
          <a:p>
            <a:r>
              <a:rPr lang="en-US"/>
              <a:t>Click to edit Master title style</a:t>
            </a:r>
            <a:endParaRPr lang="en-US" dirty="0"/>
          </a:p>
        </p:txBody>
      </p:sp>
      <p:sp>
        <p:nvSpPr>
          <p:cNvPr id="3" name="Content Placeholder 2"/>
          <p:cNvSpPr>
            <a:spLocks noGrp="1"/>
          </p:cNvSpPr>
          <p:nvPr>
            <p:ph idx="1"/>
          </p:nvPr>
        </p:nvSpPr>
        <p:spPr>
          <a:xfrm>
            <a:off x="4088538" y="805818"/>
            <a:ext cx="3755668" cy="5244126"/>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85982" y="3186155"/>
            <a:ext cx="2120703" cy="2386397"/>
          </a:xfrm>
        </p:spPr>
        <p:txBody>
          <a:bodyPr>
            <a:normAutofit/>
          </a:bodyPr>
          <a:lstStyle>
            <a:lvl1pPr marL="0" indent="0" algn="l">
              <a:buNone/>
              <a:defRPr sz="14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37D525BB-DA17-4BA0-B3C8-3AC3ABC827E6}" type="datetimeFigureOut">
              <a:rPr lang="en-US" smtClean="0"/>
              <a:t>12/1/2024</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6137833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1007534" y="0"/>
            <a:ext cx="7315560"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832116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TextBox 12"/>
          <p:cNvSpPr txBox="1"/>
          <p:nvPr/>
        </p:nvSpPr>
        <p:spPr>
          <a:xfrm>
            <a:off x="1179466" y="1127642"/>
            <a:ext cx="311727" cy="338554"/>
          </a:xfrm>
          <a:prstGeom prst="rect">
            <a:avLst/>
          </a:prstGeom>
          <a:noFill/>
        </p:spPr>
        <p:txBody>
          <a:bodyPr wrap="square" rtlCol="0">
            <a:spAutoFit/>
          </a:bodyPr>
          <a:lstStyle/>
          <a:p>
            <a:pPr algn="r"/>
            <a:r>
              <a:rPr lang="en-US" sz="1600" dirty="0">
                <a:solidFill>
                  <a:schemeClr val="accent6"/>
                </a:solidFill>
                <a:latin typeface="Wingdings 3" panose="05040102010807070707" pitchFamily="18" charset="2"/>
              </a:rPr>
              <a:t>z</a:t>
            </a:r>
            <a:endParaRPr lang="en-US" sz="1600" dirty="0">
              <a:solidFill>
                <a:schemeClr val="accent6"/>
              </a:solidFill>
              <a:latin typeface="MS Shell Dlg 2" panose="020B0604030504040204" pitchFamily="34" charset="0"/>
            </a:endParaRPr>
          </a:p>
        </p:txBody>
      </p:sp>
      <p:sp>
        <p:nvSpPr>
          <p:cNvPr id="3" name="Picture Placeholder 2"/>
          <p:cNvSpPr>
            <a:spLocks noGrp="1" noChangeAspect="1"/>
          </p:cNvSpPr>
          <p:nvPr>
            <p:ph type="pic" idx="1"/>
          </p:nvPr>
        </p:nvSpPr>
        <p:spPr>
          <a:xfrm>
            <a:off x="4582987" y="3229"/>
            <a:ext cx="3727769" cy="6858000"/>
          </a:xfrm>
          <a:solidFill>
            <a:schemeClr val="tx1">
              <a:alpha val="10000"/>
            </a:schemeClr>
          </a:solidFill>
          <a:ln w="9525" cap="sq">
            <a:noFill/>
            <a:miter lim="800000"/>
          </a:ln>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21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2" name="Title 1"/>
          <p:cNvSpPr>
            <a:spLocks noGrp="1"/>
          </p:cNvSpPr>
          <p:nvPr>
            <p:ph type="title"/>
          </p:nvPr>
        </p:nvSpPr>
        <p:spPr>
          <a:xfrm>
            <a:off x="1486671" y="1296618"/>
            <a:ext cx="2603212" cy="1886308"/>
          </a:xfrm>
        </p:spPr>
        <p:txBody>
          <a:bodyPr anchor="b">
            <a:normAutofit/>
          </a:bodyPr>
          <a:lstStyle>
            <a:lvl1pPr algn="l">
              <a:defRPr sz="2400"/>
            </a:lvl1pPr>
          </a:lstStyle>
          <a:p>
            <a:r>
              <a:rPr lang="en-US"/>
              <a:t>Click to edit Master title style</a:t>
            </a:r>
            <a:endParaRPr lang="en-US" dirty="0"/>
          </a:p>
        </p:txBody>
      </p:sp>
      <p:sp>
        <p:nvSpPr>
          <p:cNvPr id="4" name="Text Placeholder 3"/>
          <p:cNvSpPr>
            <a:spLocks noGrp="1"/>
          </p:cNvSpPr>
          <p:nvPr>
            <p:ph type="body" sz="half" idx="2"/>
          </p:nvPr>
        </p:nvSpPr>
        <p:spPr>
          <a:xfrm>
            <a:off x="1485984" y="3182928"/>
            <a:ext cx="2603794" cy="2386394"/>
          </a:xfrm>
        </p:spPr>
        <p:txBody>
          <a:bodyPr>
            <a:normAutofit/>
          </a:bodyPr>
          <a:lstStyle>
            <a:lvl1pPr marL="0" indent="0" algn="l">
              <a:buNone/>
              <a:defRPr sz="16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B16C4C9A-3960-41CF-A4E9-2A8FB932454B}" type="datetimeFigureOut">
              <a:rPr lang="en-US" smtClean="0"/>
              <a:t>12/1/2024</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521985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18" name="Picture 17"/>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371060" y="2912532"/>
            <a:ext cx="7772939" cy="3945467"/>
          </a:xfrm>
          <a:prstGeom prst="rect">
            <a:avLst/>
          </a:prstGeom>
        </p:spPr>
      </p:pic>
      <p:pic>
        <p:nvPicPr>
          <p:cNvPr id="15" name="Picture 14"/>
          <p:cNvPicPr>
            <a:picLocks noChangeAspect="1"/>
          </p:cNvPicPr>
          <p:nvPr/>
        </p:nvPicPr>
        <p:blipFill rotWithShape="1">
          <a:blip r:embed="rId14">
            <a:extLst>
              <a:ext uri="{28A0092B-C50C-407E-A947-70E740481C1C}">
                <a14:useLocalDpi xmlns:a14="http://schemas.microsoft.com/office/drawing/2010/main" val="0"/>
              </a:ext>
            </a:extLst>
          </a:blip>
          <a:srcRect r="24998"/>
          <a:stretch/>
        </p:blipFill>
        <p:spPr>
          <a:xfrm>
            <a:off x="1" y="0"/>
            <a:ext cx="9143999" cy="6858000"/>
          </a:xfrm>
          <a:prstGeom prst="rect">
            <a:avLst/>
          </a:prstGeom>
        </p:spPr>
      </p:pic>
      <p:sp>
        <p:nvSpPr>
          <p:cNvPr id="12" name="Rectangle 11"/>
          <p:cNvSpPr/>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961317" y="808057"/>
            <a:ext cx="5878011" cy="1077229"/>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126236" y="2049878"/>
            <a:ext cx="5713092" cy="4000066"/>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Eigth level</a:t>
            </a:r>
          </a:p>
          <a:p>
            <a:pPr lvl="8"/>
            <a:r>
              <a:rPr lang="en-US" dirty="0"/>
              <a:t>Ninth level</a:t>
            </a:r>
          </a:p>
          <a:p>
            <a:pPr lvl="4"/>
            <a:endParaRPr lang="en-US" dirty="0"/>
          </a:p>
        </p:txBody>
      </p:sp>
      <p:sp>
        <p:nvSpPr>
          <p:cNvPr id="4" name="Date Placeholder 3"/>
          <p:cNvSpPr>
            <a:spLocks noGrp="1"/>
          </p:cNvSpPr>
          <p:nvPr>
            <p:ph type="dt" sz="half" idx="2"/>
          </p:nvPr>
        </p:nvSpPr>
        <p:spPr>
          <a:xfrm rot="5400000">
            <a:off x="-828294" y="5272451"/>
            <a:ext cx="2662729" cy="179188"/>
          </a:xfrm>
          <a:prstGeom prst="rect">
            <a:avLst/>
          </a:prstGeom>
        </p:spPr>
        <p:txBody>
          <a:bodyPr vert="horz" lIns="91440" tIns="18288" rIns="91440" bIns="45720" rtlCol="0" anchor="t"/>
          <a:lstStyle>
            <a:lvl1pPr algn="r">
              <a:defRPr sz="900">
                <a:solidFill>
                  <a:schemeClr val="tx1">
                    <a:tint val="75000"/>
                  </a:schemeClr>
                </a:solidFill>
                <a:latin typeface="+mn-lt"/>
              </a:defRPr>
            </a:lvl1pPr>
          </a:lstStyle>
          <a:p>
            <a:fld id="{3CBC1C18-307B-4F68-A007-B5B542270E8D}" type="datetimeFigureOut">
              <a:rPr lang="en-US" smtClean="0"/>
              <a:t>12/1/2024</a:t>
            </a:fld>
            <a:endParaRPr lang="en-US" dirty="0"/>
          </a:p>
        </p:txBody>
      </p:sp>
      <p:sp>
        <p:nvSpPr>
          <p:cNvPr id="5" name="Footer Placeholder 4"/>
          <p:cNvSpPr>
            <a:spLocks noGrp="1"/>
          </p:cNvSpPr>
          <p:nvPr>
            <p:ph type="ftr" sz="quarter" idx="3"/>
          </p:nvPr>
        </p:nvSpPr>
        <p:spPr>
          <a:xfrm rot="5400000">
            <a:off x="-2258177" y="3658900"/>
            <a:ext cx="5885352" cy="183663"/>
          </a:xfrm>
          <a:prstGeom prst="rect">
            <a:avLst/>
          </a:prstGeom>
        </p:spPr>
        <p:txBody>
          <a:bodyPr vert="horz" lIns="91440" tIns="45720" rIns="91440" bIns="18288" rtlCol="0" anchor="b"/>
          <a:lstStyle>
            <a:lvl1pPr algn="r">
              <a:defRPr sz="900">
                <a:solidFill>
                  <a:schemeClr val="tx1">
                    <a:tint val="75000"/>
                  </a:schemeClr>
                </a:solidFill>
              </a:defRPr>
            </a:lvl1pPr>
          </a:lstStyle>
          <a:p>
            <a:r>
              <a:rPr lang="en-US"/>
              <a:t>
              </a:t>
            </a:r>
            <a:endParaRPr lang="en-US" dirty="0"/>
          </a:p>
        </p:txBody>
      </p:sp>
      <p:sp>
        <p:nvSpPr>
          <p:cNvPr id="6" name="Slide Number Placeholder 5"/>
          <p:cNvSpPr>
            <a:spLocks noGrp="1"/>
          </p:cNvSpPr>
          <p:nvPr>
            <p:ph type="sldNum" sz="quarter" idx="4"/>
          </p:nvPr>
        </p:nvSpPr>
        <p:spPr>
          <a:xfrm>
            <a:off x="162136" y="164594"/>
            <a:ext cx="638312" cy="322850"/>
          </a:xfrm>
          <a:prstGeom prst="rect">
            <a:avLst/>
          </a:prstGeom>
        </p:spPr>
        <p:txBody>
          <a:bodyPr vert="horz" lIns="91440" tIns="45720" rIns="45720" bIns="45720" rtlCol="0" anchor="ctr"/>
          <a:lstStyle>
            <a:lvl1pPr algn="r">
              <a:defRPr sz="1600">
                <a:solidFill>
                  <a:schemeClr val="tx1">
                    <a:tint val="75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654670238"/>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r" defTabSz="685800" rtl="0" eaLnBrk="1" latinLnBrk="0" hangingPunct="1">
        <a:lnSpc>
          <a:spcPct val="90000"/>
        </a:lnSpc>
        <a:spcBef>
          <a:spcPct val="0"/>
        </a:spcBef>
        <a:buNone/>
        <a:defRPr sz="2800" b="0" i="0" kern="1200" cap="none">
          <a:solidFill>
            <a:schemeClr val="tx1"/>
          </a:solidFill>
          <a:effectLst/>
          <a:latin typeface="+mj-lt"/>
          <a:ea typeface="+mj-ea"/>
          <a:cs typeface="+mj-cs"/>
        </a:defRPr>
      </a:lvl1pPr>
    </p:titleStyle>
    <p:bodyStyle>
      <a:lvl1pPr marL="258366" indent="-256032" algn="l" defTabSz="685800" rtl="0" eaLnBrk="1" latinLnBrk="0" hangingPunct="1">
        <a:lnSpc>
          <a:spcPct val="120000"/>
        </a:lnSpc>
        <a:spcBef>
          <a:spcPts val="375"/>
        </a:spcBef>
        <a:spcAft>
          <a:spcPts val="450"/>
        </a:spcAft>
        <a:buClr>
          <a:schemeClr val="accent6"/>
        </a:buClr>
        <a:buSzPct val="90000"/>
        <a:buFont typeface="Wingdings" panose="05000000000000000000" pitchFamily="2" charset="2"/>
        <a:buChar char="§"/>
        <a:defRPr sz="1800" kern="1200">
          <a:solidFill>
            <a:schemeClr val="tx1"/>
          </a:solidFill>
          <a:effectLst/>
          <a:latin typeface="+mn-lt"/>
          <a:ea typeface="+mn-ea"/>
          <a:cs typeface="+mn-cs"/>
        </a:defRPr>
      </a:lvl1pPr>
      <a:lvl2pPr marL="596504" indent="-256032" algn="l" defTabSz="685800" rtl="0" eaLnBrk="1" latinLnBrk="0" hangingPunct="1">
        <a:lnSpc>
          <a:spcPct val="120000"/>
        </a:lnSpc>
        <a:spcBef>
          <a:spcPts val="375"/>
        </a:spcBef>
        <a:spcAft>
          <a:spcPts val="450"/>
        </a:spcAft>
        <a:buClr>
          <a:schemeClr val="accent6"/>
        </a:buClr>
        <a:buSzPct val="90000"/>
        <a:buFont typeface="Wingdings" panose="05000000000000000000" pitchFamily="2" charset="2"/>
        <a:buChar char="§"/>
        <a:defRPr sz="1600" kern="1200">
          <a:solidFill>
            <a:schemeClr val="tx1"/>
          </a:solidFill>
          <a:effectLst/>
          <a:latin typeface="+mn-lt"/>
          <a:ea typeface="+mn-ea"/>
          <a:cs typeface="+mn-cs"/>
        </a:defRPr>
      </a:lvl2pPr>
      <a:lvl3pPr marL="944166" indent="-256032" algn="l" defTabSz="685800" rtl="0" eaLnBrk="1" latinLnBrk="0" hangingPunct="1">
        <a:lnSpc>
          <a:spcPct val="120000"/>
        </a:lnSpc>
        <a:spcBef>
          <a:spcPts val="375"/>
        </a:spcBef>
        <a:spcAft>
          <a:spcPts val="450"/>
        </a:spcAft>
        <a:buClr>
          <a:schemeClr val="accent6"/>
        </a:buClr>
        <a:buSzPct val="90000"/>
        <a:buFont typeface="Wingdings" panose="05000000000000000000" pitchFamily="2" charset="2"/>
        <a:buChar char="§"/>
        <a:defRPr sz="1400" kern="1200">
          <a:solidFill>
            <a:schemeClr val="tx1"/>
          </a:solidFill>
          <a:effectLst/>
          <a:latin typeface="+mn-lt"/>
          <a:ea typeface="+mn-ea"/>
          <a:cs typeface="+mn-cs"/>
        </a:defRPr>
      </a:lvl3pPr>
      <a:lvl4pPr marL="1282304" indent="-256032" algn="l" defTabSz="685800" rtl="0" eaLnBrk="1" latinLnBrk="0" hangingPunct="1">
        <a:lnSpc>
          <a:spcPct val="120000"/>
        </a:lnSpc>
        <a:spcBef>
          <a:spcPts val="375"/>
        </a:spcBef>
        <a:spcAft>
          <a:spcPts val="45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4pPr>
      <a:lvl5pPr marL="1629966" indent="-256032" algn="l" defTabSz="685800" rtl="0" eaLnBrk="1" latinLnBrk="0" hangingPunct="1">
        <a:lnSpc>
          <a:spcPct val="120000"/>
        </a:lnSpc>
        <a:spcBef>
          <a:spcPts val="375"/>
        </a:spcBef>
        <a:spcAft>
          <a:spcPts val="45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5pPr>
      <a:lvl6pPr marL="1885950" indent="-256032" algn="l" defTabSz="685800" rtl="0" eaLnBrk="1" latinLnBrk="0" hangingPunct="1">
        <a:lnSpc>
          <a:spcPct val="120000"/>
        </a:lnSpc>
        <a:spcBef>
          <a:spcPts val="375"/>
        </a:spcBef>
        <a:spcAft>
          <a:spcPts val="450"/>
        </a:spcAft>
        <a:buClr>
          <a:schemeClr val="accent6"/>
        </a:buClr>
        <a:buSzPct val="90000"/>
        <a:buFont typeface="Wingdings" panose="05000000000000000000" pitchFamily="2" charset="2"/>
        <a:buChar char="§"/>
        <a:defRPr sz="1100" kern="1200">
          <a:solidFill>
            <a:schemeClr val="tx1"/>
          </a:solidFill>
          <a:effectLst/>
          <a:latin typeface="+mn-lt"/>
          <a:ea typeface="+mn-ea"/>
          <a:cs typeface="+mn-cs"/>
        </a:defRPr>
      </a:lvl6pPr>
      <a:lvl7pPr marL="2228850" indent="-256032" algn="l" defTabSz="685800" rtl="0" eaLnBrk="1" latinLnBrk="0" hangingPunct="1">
        <a:lnSpc>
          <a:spcPct val="120000"/>
        </a:lnSpc>
        <a:spcBef>
          <a:spcPts val="375"/>
        </a:spcBef>
        <a:spcAft>
          <a:spcPts val="450"/>
        </a:spcAft>
        <a:buClr>
          <a:schemeClr val="accent6"/>
        </a:buClr>
        <a:buSzPct val="90000"/>
        <a:buFont typeface="Wingdings" panose="05000000000000000000" pitchFamily="2" charset="2"/>
        <a:buChar char="§"/>
        <a:defRPr sz="1100" kern="1200">
          <a:solidFill>
            <a:schemeClr val="tx1"/>
          </a:solidFill>
          <a:effectLst/>
          <a:latin typeface="+mn-lt"/>
          <a:ea typeface="+mn-ea"/>
          <a:cs typeface="+mn-cs"/>
        </a:defRPr>
      </a:lvl7pPr>
      <a:lvl8pPr marL="2571750" indent="-256032" algn="l" defTabSz="685800" rtl="0" eaLnBrk="1" latinLnBrk="0" hangingPunct="1">
        <a:lnSpc>
          <a:spcPct val="120000"/>
        </a:lnSpc>
        <a:spcBef>
          <a:spcPts val="375"/>
        </a:spcBef>
        <a:spcAft>
          <a:spcPts val="450"/>
        </a:spcAft>
        <a:buClr>
          <a:schemeClr val="accent6"/>
        </a:buClr>
        <a:buSzPct val="90000"/>
        <a:buFont typeface="Wingdings" panose="05000000000000000000" pitchFamily="2" charset="2"/>
        <a:buChar char="§"/>
        <a:defRPr sz="1100" kern="1200">
          <a:solidFill>
            <a:schemeClr val="tx1"/>
          </a:solidFill>
          <a:effectLst/>
          <a:latin typeface="+mn-lt"/>
          <a:ea typeface="+mn-ea"/>
          <a:cs typeface="+mn-cs"/>
        </a:defRPr>
      </a:lvl8pPr>
      <a:lvl9pPr marL="2914650" indent="-256032" algn="l" defTabSz="685800" rtl="0" eaLnBrk="1" latinLnBrk="0" hangingPunct="1">
        <a:lnSpc>
          <a:spcPct val="120000"/>
        </a:lnSpc>
        <a:spcBef>
          <a:spcPts val="375"/>
        </a:spcBef>
        <a:spcAft>
          <a:spcPts val="450"/>
        </a:spcAft>
        <a:buClr>
          <a:schemeClr val="accent6"/>
        </a:buClr>
        <a:buSzPct val="90000"/>
        <a:buFont typeface="Wingdings" panose="05000000000000000000" pitchFamily="2" charset="2"/>
        <a:buChar char="§"/>
        <a:defRPr sz="1100" kern="1200">
          <a:solidFill>
            <a:schemeClr val="tx1"/>
          </a:solidFill>
          <a:effectLst/>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jpeg"/></Relationships>
</file>

<file path=ppt/slides/_rels/slide10.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12.jp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9.png"/><Relationship Id="rId7"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23.png"/><Relationship Id="rId11" Type="http://schemas.microsoft.com/office/2007/relationships/hdphoto" Target="../media/hdphoto1.wdp"/><Relationship Id="rId5" Type="http://schemas.openxmlformats.org/officeDocument/2006/relationships/image" Target="../media/image20.png"/><Relationship Id="rId10" Type="http://schemas.openxmlformats.org/officeDocument/2006/relationships/image" Target="../media/image26.png"/><Relationship Id="rId4" Type="http://schemas.openxmlformats.org/officeDocument/2006/relationships/image" Target="../media/image19.png"/><Relationship Id="rId9"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8" Type="http://schemas.microsoft.com/office/2007/relationships/hdphoto" Target="../media/hdphoto3.wdp"/><Relationship Id="rId13" Type="http://schemas.openxmlformats.org/officeDocument/2006/relationships/image" Target="../media/image32.png"/><Relationship Id="rId3" Type="http://schemas.openxmlformats.org/officeDocument/2006/relationships/image" Target="../media/image9.png"/><Relationship Id="rId7" Type="http://schemas.openxmlformats.org/officeDocument/2006/relationships/image" Target="../media/image28.png"/><Relationship Id="rId12"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microsoft.com/office/2007/relationships/hdphoto" Target="../media/hdphoto2.wdp"/><Relationship Id="rId11" Type="http://schemas.openxmlformats.org/officeDocument/2006/relationships/image" Target="../media/image30.png"/><Relationship Id="rId5" Type="http://schemas.openxmlformats.org/officeDocument/2006/relationships/image" Target="../media/image27.png"/><Relationship Id="rId10" Type="http://schemas.microsoft.com/office/2007/relationships/hdphoto" Target="../media/hdphoto4.wdp"/><Relationship Id="rId4" Type="http://schemas.openxmlformats.org/officeDocument/2006/relationships/image" Target="../media/image14.png"/><Relationship Id="rId9" Type="http://schemas.openxmlformats.org/officeDocument/2006/relationships/image" Target="../media/image29.png"/></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png"/><Relationship Id="rId18" Type="http://schemas.openxmlformats.org/officeDocument/2006/relationships/image" Target="../media/image23.png"/><Relationship Id="rId3" Type="http://schemas.openxmlformats.org/officeDocument/2006/relationships/image" Target="../media/image1.jpeg"/><Relationship Id="rId7" Type="http://schemas.openxmlformats.org/officeDocument/2006/relationships/image" Target="../media/image12.jpg"/><Relationship Id="rId12" Type="http://schemas.openxmlformats.org/officeDocument/2006/relationships/image" Target="../media/image17.png"/><Relationship Id="rId17" Type="http://schemas.openxmlformats.org/officeDocument/2006/relationships/image" Target="../media/image22.png"/><Relationship Id="rId2" Type="http://schemas.openxmlformats.org/officeDocument/2006/relationships/notesSlide" Target="../notesSlides/notesSlide2.xml"/><Relationship Id="rId16"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11.png"/><Relationship Id="rId11" Type="http://schemas.openxmlformats.org/officeDocument/2006/relationships/image" Target="../media/image16.jpeg"/><Relationship Id="rId5" Type="http://schemas.openxmlformats.org/officeDocument/2006/relationships/image" Target="../media/image10.png"/><Relationship Id="rId15" Type="http://schemas.openxmlformats.org/officeDocument/2006/relationships/image" Target="../media/image2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 Id="rId14" Type="http://schemas.openxmlformats.org/officeDocument/2006/relationships/image" Target="../media/image19.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2.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rotWithShape="1">
          <a:blip r:embed="rId3">
            <a:extLst>
              <a:ext uri="{28A0092B-C50C-407E-A947-70E740481C1C}">
                <a14:useLocalDpi xmlns:a14="http://schemas.microsoft.com/office/drawing/2010/main" val="0"/>
              </a:ext>
            </a:extLst>
          </a:blip>
          <a:srcRect l="38858" t="5653" r="23642"/>
          <a:stretch/>
        </p:blipFill>
        <p:spPr>
          <a:xfrm>
            <a:off x="6915093" y="289996"/>
            <a:ext cx="2239066" cy="5633284"/>
          </a:xfrm>
          <a:prstGeom prst="rect">
            <a:avLst/>
          </a:prstGeom>
        </p:spPr>
      </p:pic>
      <p:sp>
        <p:nvSpPr>
          <p:cNvPr id="14" name="Curved Right Arrow 13"/>
          <p:cNvSpPr/>
          <p:nvPr/>
        </p:nvSpPr>
        <p:spPr>
          <a:xfrm>
            <a:off x="7324699" y="2053369"/>
            <a:ext cx="204406" cy="376172"/>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5" name="Curved Left Arrow 14"/>
          <p:cNvSpPr/>
          <p:nvPr/>
        </p:nvSpPr>
        <p:spPr>
          <a:xfrm>
            <a:off x="8639675" y="2053369"/>
            <a:ext cx="239334" cy="376172"/>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6" name="Title 1"/>
          <p:cNvSpPr>
            <a:spLocks noGrp="1"/>
          </p:cNvSpPr>
          <p:nvPr>
            <p:ph type="ctrTitle"/>
          </p:nvPr>
        </p:nvSpPr>
        <p:spPr>
          <a:xfrm>
            <a:off x="1574157" y="3431892"/>
            <a:ext cx="5240738" cy="3022696"/>
          </a:xfrm>
        </p:spPr>
        <p:txBody>
          <a:bodyPr>
            <a:normAutofit/>
          </a:bodyPr>
          <a:lstStyle/>
          <a:p>
            <a:r>
              <a:rPr lang="en-IN" sz="6600" b="1" dirty="0" smtClean="0"/>
              <a:t>DeliverEase</a:t>
            </a:r>
            <a:r>
              <a:rPr lang="en-IN" sz="5400" b="1" dirty="0" smtClean="0"/>
              <a:t/>
            </a:r>
            <a:br>
              <a:rPr lang="en-IN" sz="5400" b="1" dirty="0" smtClean="0"/>
            </a:br>
            <a:r>
              <a:rPr lang="en-IN" sz="2400" b="1" dirty="0" smtClean="0"/>
              <a:t>Every Meal, One App Away</a:t>
            </a:r>
            <a:r>
              <a:rPr lang="en-IN" sz="2400" b="1" dirty="0" smtClean="0"/>
              <a:t>!</a:t>
            </a:r>
            <a:br>
              <a:rPr lang="en-IN" sz="2400" b="1" dirty="0" smtClean="0"/>
            </a:br>
            <a:r>
              <a:rPr lang="en-IN" sz="2400" b="1" dirty="0" smtClean="0"/>
              <a:t/>
            </a:r>
            <a:br>
              <a:rPr lang="en-IN" sz="2400" b="1" dirty="0" smtClean="0"/>
            </a:br>
            <a:r>
              <a:rPr lang="en-IN" sz="2400" b="1" dirty="0"/>
              <a:t/>
            </a:r>
            <a:br>
              <a:rPr lang="en-IN" sz="2400" b="1" dirty="0"/>
            </a:br>
            <a:r>
              <a:rPr lang="en-IN" sz="1800" dirty="0" smtClean="0"/>
              <a:t>Presented by : </a:t>
            </a:r>
            <a:r>
              <a:rPr lang="en-IN" sz="1800" b="1" dirty="0" smtClean="0"/>
              <a:t>Pratik Nesarkar | Ms - MIS </a:t>
            </a:r>
            <a:br>
              <a:rPr lang="en-IN" sz="1800" b="1" dirty="0" smtClean="0"/>
            </a:br>
            <a:r>
              <a:rPr lang="en-IN" sz="1800" b="1" dirty="0" smtClean="0"/>
              <a:t>Texas A&amp;M University</a:t>
            </a:r>
            <a:endParaRPr lang="en-IN" sz="5400" dirty="0"/>
          </a:p>
        </p:txBody>
      </p:sp>
      <p:sp>
        <p:nvSpPr>
          <p:cNvPr id="17" name="Subtitle 2"/>
          <p:cNvSpPr>
            <a:spLocks noGrp="1"/>
          </p:cNvSpPr>
          <p:nvPr>
            <p:ph type="subTitle" idx="1"/>
          </p:nvPr>
        </p:nvSpPr>
        <p:spPr>
          <a:xfrm>
            <a:off x="2848781" y="2271679"/>
            <a:ext cx="3966114" cy="1160213"/>
          </a:xfrm>
        </p:spPr>
        <p:txBody>
          <a:bodyPr>
            <a:normAutofit/>
          </a:bodyPr>
          <a:lstStyle/>
          <a:p>
            <a:r>
              <a:rPr lang="en-IN" sz="2800" dirty="0" smtClean="0"/>
              <a:t>Product Canvas </a:t>
            </a:r>
            <a:endParaRPr lang="en-IN" sz="2800" dirty="0"/>
          </a:p>
        </p:txBody>
      </p:sp>
      <p:pic>
        <p:nvPicPr>
          <p:cNvPr id="18" name="Picture 1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11710" y="2271679"/>
            <a:ext cx="1358265" cy="1358265"/>
          </a:xfrm>
          <a:prstGeom prst="ellipse">
            <a:avLst/>
          </a:prstGeom>
          <a:ln w="63500" cap="rnd">
            <a:solidFill>
              <a:srgbClr val="333333">
                <a:alpha val="30000"/>
              </a:srgbClr>
            </a:solidFill>
          </a:ln>
          <a:effectLst>
            <a:outerShdw blurRad="381000" dist="292100" dir="5400000" sx="-80000" sy="-18000" rotWithShape="0">
              <a:srgbClr val="000000">
                <a:alpha val="40000"/>
              </a:srgbClr>
            </a:outerShdw>
          </a:effectLst>
          <a:scene3d>
            <a:camera prst="orthographicFront"/>
            <a:lightRig rig="contrasting" dir="t">
              <a:rot lat="0" lon="0" rev="3000000"/>
            </a:lightRig>
          </a:scene3d>
          <a:sp3d contourW="7620">
            <a:bevelT w="95250" h="31750"/>
            <a:contourClr>
              <a:srgbClr val="333333"/>
            </a:contourClr>
          </a:sp3d>
        </p:spPr>
      </p:pic>
      <p:pic>
        <p:nvPicPr>
          <p:cNvPr id="19" name="Picture 18"/>
          <p:cNvPicPr>
            <a:picLocks noChangeAspect="1"/>
          </p:cNvPicPr>
          <p:nvPr/>
        </p:nvPicPr>
        <p:blipFill>
          <a:blip r:embed="rId5"/>
          <a:stretch>
            <a:fillRect/>
          </a:stretch>
        </p:blipFill>
        <p:spPr>
          <a:xfrm>
            <a:off x="7384986" y="1715260"/>
            <a:ext cx="422974" cy="417180"/>
          </a:xfrm>
          <a:prstGeom prst="rect">
            <a:avLst/>
          </a:prstGeom>
        </p:spPr>
      </p:pic>
      <p:pic>
        <p:nvPicPr>
          <p:cNvPr id="20" name="Picture 19"/>
          <p:cNvPicPr>
            <a:picLocks noChangeAspect="1"/>
          </p:cNvPicPr>
          <p:nvPr/>
        </p:nvPicPr>
        <p:blipFill>
          <a:blip r:embed="rId6"/>
          <a:stretch>
            <a:fillRect/>
          </a:stretch>
        </p:blipFill>
        <p:spPr>
          <a:xfrm>
            <a:off x="7875599" y="1715260"/>
            <a:ext cx="448158" cy="417180"/>
          </a:xfrm>
          <a:prstGeom prst="rect">
            <a:avLst/>
          </a:prstGeom>
        </p:spPr>
      </p:pic>
      <p:pic>
        <p:nvPicPr>
          <p:cNvPr id="21" name="Picture 20"/>
          <p:cNvPicPr>
            <a:picLocks noChangeAspect="1"/>
          </p:cNvPicPr>
          <p:nvPr/>
        </p:nvPicPr>
        <p:blipFill rotWithShape="1">
          <a:blip r:embed="rId7"/>
          <a:srcRect l="5275" r="8715"/>
          <a:stretch/>
        </p:blipFill>
        <p:spPr>
          <a:xfrm>
            <a:off x="8391396" y="1715260"/>
            <a:ext cx="405846" cy="410976"/>
          </a:xfrm>
          <a:prstGeom prst="rect">
            <a:avLst/>
          </a:prstGeom>
        </p:spPr>
      </p:pic>
    </p:spTree>
    <p:extLst>
      <p:ext uri="{BB962C8B-B14F-4D97-AF65-F5344CB8AC3E}">
        <p14:creationId xmlns:p14="http://schemas.microsoft.com/office/powerpoint/2010/main" val="147944293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0800000">
            <a:off x="1" y="0"/>
            <a:ext cx="9151424" cy="6858000"/>
          </a:xfrm>
          <a:prstGeom prst="rect">
            <a:avLst/>
          </a:prstGeom>
        </p:spPr>
      </p:pic>
      <p:pic>
        <p:nvPicPr>
          <p:cNvPr id="7" name="Google Shape;69;p14"/>
          <p:cNvPicPr preferRelativeResize="0"/>
          <p:nvPr/>
        </p:nvPicPr>
        <p:blipFill>
          <a:blip r:embed="rId5">
            <a:extLst>
              <a:ext uri="{28A0092B-C50C-407E-A947-70E740481C1C}">
                <a14:useLocalDpi xmlns:a14="http://schemas.microsoft.com/office/drawing/2010/main" val="0"/>
              </a:ext>
            </a:extLst>
          </a:blip>
          <a:stretch>
            <a:fillRect/>
          </a:stretch>
        </p:blipFill>
        <p:spPr>
          <a:xfrm>
            <a:off x="173228" y="491158"/>
            <a:ext cx="2093711" cy="223598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nvGrpSpPr>
          <p:cNvPr id="3" name="Group 2"/>
          <p:cNvGrpSpPr/>
          <p:nvPr/>
        </p:nvGrpSpPr>
        <p:grpSpPr>
          <a:xfrm>
            <a:off x="86911" y="2813449"/>
            <a:ext cx="2318389" cy="1410630"/>
            <a:chOff x="86911" y="3241509"/>
            <a:chExt cx="2318389" cy="868029"/>
          </a:xfrm>
        </p:grpSpPr>
        <p:sp>
          <p:nvSpPr>
            <p:cNvPr id="8" name="TextBox 7"/>
            <p:cNvSpPr txBox="1"/>
            <p:nvPr/>
          </p:nvSpPr>
          <p:spPr>
            <a:xfrm>
              <a:off x="94888" y="3241509"/>
              <a:ext cx="1021532" cy="189390"/>
            </a:xfrm>
            <a:prstGeom prst="rect">
              <a:avLst/>
            </a:prstGeom>
            <a:noFill/>
          </p:spPr>
          <p:txBody>
            <a:bodyPr wrap="square" rtlCol="0">
              <a:spAutoFit/>
            </a:bodyPr>
            <a:lstStyle/>
            <a:p>
              <a:r>
                <a:rPr lang="en-IN" sz="1400" b="1" dirty="0">
                  <a:solidFill>
                    <a:srgbClr val="3C2A23"/>
                  </a:solidFill>
                </a:rPr>
                <a:t>AGE:</a:t>
              </a:r>
            </a:p>
          </p:txBody>
        </p:sp>
        <p:sp>
          <p:nvSpPr>
            <p:cNvPr id="9" name="TextBox 8"/>
            <p:cNvSpPr txBox="1"/>
            <p:nvPr/>
          </p:nvSpPr>
          <p:spPr>
            <a:xfrm>
              <a:off x="94888" y="3472342"/>
              <a:ext cx="1021532" cy="321962"/>
            </a:xfrm>
            <a:prstGeom prst="rect">
              <a:avLst/>
            </a:prstGeom>
            <a:noFill/>
          </p:spPr>
          <p:txBody>
            <a:bodyPr wrap="square" rtlCol="0">
              <a:spAutoFit/>
            </a:bodyPr>
            <a:lstStyle/>
            <a:p>
              <a:r>
                <a:rPr lang="en-IN" sz="1400" b="1" dirty="0">
                  <a:solidFill>
                    <a:srgbClr val="3C2A23"/>
                  </a:solidFill>
                </a:rPr>
                <a:t>ROLE:	</a:t>
              </a:r>
            </a:p>
          </p:txBody>
        </p:sp>
        <p:sp>
          <p:nvSpPr>
            <p:cNvPr id="10" name="TextBox 9"/>
            <p:cNvSpPr txBox="1"/>
            <p:nvPr/>
          </p:nvSpPr>
          <p:spPr>
            <a:xfrm>
              <a:off x="86911" y="3787575"/>
              <a:ext cx="1141697" cy="321963"/>
            </a:xfrm>
            <a:prstGeom prst="rect">
              <a:avLst/>
            </a:prstGeom>
            <a:noFill/>
          </p:spPr>
          <p:txBody>
            <a:bodyPr wrap="square" rtlCol="0">
              <a:spAutoFit/>
            </a:bodyPr>
            <a:lstStyle/>
            <a:p>
              <a:r>
                <a:rPr lang="en-IN" sz="1400" b="1" dirty="0">
                  <a:solidFill>
                    <a:srgbClr val="3C2A23"/>
                  </a:solidFill>
                </a:rPr>
                <a:t>LOCALITY:	</a:t>
              </a:r>
            </a:p>
          </p:txBody>
        </p:sp>
        <p:sp>
          <p:nvSpPr>
            <p:cNvPr id="12" name="TextBox 11"/>
            <p:cNvSpPr txBox="1"/>
            <p:nvPr/>
          </p:nvSpPr>
          <p:spPr>
            <a:xfrm>
              <a:off x="1299948" y="3241509"/>
              <a:ext cx="1021532" cy="189390"/>
            </a:xfrm>
            <a:prstGeom prst="rect">
              <a:avLst/>
            </a:prstGeom>
            <a:noFill/>
          </p:spPr>
          <p:txBody>
            <a:bodyPr wrap="square" rtlCol="0">
              <a:spAutoFit/>
            </a:bodyPr>
            <a:lstStyle/>
            <a:p>
              <a:pPr algn="r"/>
              <a:r>
                <a:rPr lang="en-IN" sz="1400" b="1" dirty="0">
                  <a:solidFill>
                    <a:srgbClr val="3C2A23"/>
                  </a:solidFill>
                </a:rPr>
                <a:t>3</a:t>
              </a:r>
              <a:r>
                <a:rPr lang="en-IN" sz="1400" b="1" dirty="0" smtClean="0">
                  <a:solidFill>
                    <a:srgbClr val="3C2A23"/>
                  </a:solidFill>
                </a:rPr>
                <a:t>5</a:t>
              </a:r>
              <a:endParaRPr lang="en-IN" sz="1400" b="1" dirty="0">
                <a:solidFill>
                  <a:srgbClr val="3C2A23"/>
                </a:solidFill>
              </a:endParaRPr>
            </a:p>
          </p:txBody>
        </p:sp>
        <p:sp>
          <p:nvSpPr>
            <p:cNvPr id="14" name="TextBox 13"/>
            <p:cNvSpPr txBox="1"/>
            <p:nvPr/>
          </p:nvSpPr>
          <p:spPr>
            <a:xfrm>
              <a:off x="662940" y="3473745"/>
              <a:ext cx="1742360" cy="321963"/>
            </a:xfrm>
            <a:prstGeom prst="rect">
              <a:avLst/>
            </a:prstGeom>
            <a:noFill/>
          </p:spPr>
          <p:txBody>
            <a:bodyPr wrap="square" rtlCol="0">
              <a:spAutoFit/>
            </a:bodyPr>
            <a:lstStyle/>
            <a:p>
              <a:pPr algn="r"/>
              <a:r>
                <a:rPr lang="en-IN" sz="1400" b="1" dirty="0" smtClean="0">
                  <a:solidFill>
                    <a:srgbClr val="3C2A23"/>
                  </a:solidFill>
                </a:rPr>
                <a:t>Night-shift </a:t>
              </a:r>
              <a:r>
                <a:rPr lang="en-IN" sz="1400" b="1" dirty="0">
                  <a:solidFill>
                    <a:srgbClr val="3C2A23"/>
                  </a:solidFill>
                </a:rPr>
                <a:t>S</a:t>
              </a:r>
              <a:r>
                <a:rPr lang="en-IN" sz="1400" b="1" dirty="0" smtClean="0">
                  <a:solidFill>
                    <a:srgbClr val="3C2A23"/>
                  </a:solidFill>
                </a:rPr>
                <a:t>ecurity Guard</a:t>
              </a:r>
              <a:endParaRPr lang="en-IN" sz="1400" b="1" dirty="0">
                <a:solidFill>
                  <a:srgbClr val="3C2A23"/>
                </a:solidFill>
              </a:endParaRPr>
            </a:p>
          </p:txBody>
        </p:sp>
        <p:sp>
          <p:nvSpPr>
            <p:cNvPr id="15" name="TextBox 14"/>
            <p:cNvSpPr txBox="1"/>
            <p:nvPr/>
          </p:nvSpPr>
          <p:spPr>
            <a:xfrm>
              <a:off x="1264341" y="3772023"/>
              <a:ext cx="1057139" cy="321962"/>
            </a:xfrm>
            <a:prstGeom prst="rect">
              <a:avLst/>
            </a:prstGeom>
            <a:noFill/>
          </p:spPr>
          <p:txBody>
            <a:bodyPr wrap="square" rtlCol="0">
              <a:spAutoFit/>
            </a:bodyPr>
            <a:lstStyle/>
            <a:p>
              <a:pPr algn="r"/>
              <a:r>
                <a:rPr lang="en-IN" sz="1400" b="1" dirty="0">
                  <a:solidFill>
                    <a:srgbClr val="3C2A23"/>
                  </a:solidFill>
                </a:rPr>
                <a:t>Urban City</a:t>
              </a:r>
            </a:p>
          </p:txBody>
        </p:sp>
      </p:grpSp>
      <p:sp>
        <p:nvSpPr>
          <p:cNvPr id="17" name="Rectangle 16"/>
          <p:cNvSpPr/>
          <p:nvPr/>
        </p:nvSpPr>
        <p:spPr>
          <a:xfrm>
            <a:off x="109477" y="4378160"/>
            <a:ext cx="2241736" cy="2232660"/>
          </a:xfrm>
          <a:prstGeom prst="rect">
            <a:avLst/>
          </a:prstGeom>
          <a:gradFill>
            <a:gsLst>
              <a:gs pos="0">
                <a:srgbClr val="E83B3B"/>
              </a:gs>
              <a:gs pos="25000">
                <a:schemeClr val="accent2">
                  <a:lumMod val="97000"/>
                  <a:lumOff val="3000"/>
                </a:schemeClr>
              </a:gs>
              <a:gs pos="90000">
                <a:schemeClr val="accent2">
                  <a:lumMod val="60000"/>
                  <a:lumOff val="40000"/>
                  <a:alpha val="10000"/>
                </a:schemeClr>
              </a:gs>
            </a:gsLst>
            <a:lin ang="16200000" scaled="1"/>
          </a:gradFill>
          <a:ln>
            <a:noFill/>
          </a:ln>
          <a:effectLst>
            <a:outerShdw blurRad="101600" dist="50800" dir="5400000" algn="ctr" rotWithShape="0">
              <a:srgbClr val="000000">
                <a:alpha val="3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a:p>
        </p:txBody>
      </p:sp>
      <p:sp>
        <p:nvSpPr>
          <p:cNvPr id="18" name="TextBox 17"/>
          <p:cNvSpPr txBox="1"/>
          <p:nvPr/>
        </p:nvSpPr>
        <p:spPr>
          <a:xfrm>
            <a:off x="73744" y="4680610"/>
            <a:ext cx="1511216" cy="523220"/>
          </a:xfrm>
          <a:prstGeom prst="rect">
            <a:avLst/>
          </a:prstGeom>
          <a:noFill/>
        </p:spPr>
        <p:txBody>
          <a:bodyPr wrap="square" rtlCol="0">
            <a:spAutoFit/>
          </a:bodyPr>
          <a:lstStyle/>
          <a:p>
            <a:r>
              <a:rPr lang="en-IN" sz="1400" b="1" dirty="0">
                <a:solidFill>
                  <a:srgbClr val="3C2A23"/>
                </a:solidFill>
              </a:rPr>
              <a:t>KEY METRICS	</a:t>
            </a:r>
          </a:p>
        </p:txBody>
      </p:sp>
      <p:sp>
        <p:nvSpPr>
          <p:cNvPr id="19" name="TextBox 18"/>
          <p:cNvSpPr txBox="1"/>
          <p:nvPr/>
        </p:nvSpPr>
        <p:spPr>
          <a:xfrm>
            <a:off x="65461" y="4989482"/>
            <a:ext cx="2285752" cy="276999"/>
          </a:xfrm>
          <a:prstGeom prst="rect">
            <a:avLst/>
          </a:prstGeom>
          <a:noFill/>
        </p:spPr>
        <p:txBody>
          <a:bodyPr wrap="square" rtlCol="0">
            <a:spAutoFit/>
          </a:bodyPr>
          <a:lstStyle/>
          <a:p>
            <a:r>
              <a:rPr lang="en-IN" sz="1200" b="1" dirty="0">
                <a:solidFill>
                  <a:srgbClr val="3C2A23"/>
                </a:solidFill>
              </a:rPr>
              <a:t>Socioeconomic Position</a:t>
            </a:r>
          </a:p>
        </p:txBody>
      </p:sp>
      <p:cxnSp>
        <p:nvCxnSpPr>
          <p:cNvPr id="23" name="Straight Connector 22"/>
          <p:cNvCxnSpPr/>
          <p:nvPr/>
        </p:nvCxnSpPr>
        <p:spPr>
          <a:xfrm>
            <a:off x="161924" y="5276901"/>
            <a:ext cx="20653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Flowchart: Connector 23"/>
          <p:cNvSpPr/>
          <p:nvPr/>
        </p:nvSpPr>
        <p:spPr>
          <a:xfrm>
            <a:off x="910094" y="5246625"/>
            <a:ext cx="56410" cy="55802"/>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a:p>
        </p:txBody>
      </p:sp>
      <p:sp>
        <p:nvSpPr>
          <p:cNvPr id="25" name="TextBox 24"/>
          <p:cNvSpPr txBox="1"/>
          <p:nvPr/>
        </p:nvSpPr>
        <p:spPr>
          <a:xfrm>
            <a:off x="69933" y="5388732"/>
            <a:ext cx="2153556" cy="276999"/>
          </a:xfrm>
          <a:prstGeom prst="rect">
            <a:avLst/>
          </a:prstGeom>
          <a:noFill/>
        </p:spPr>
        <p:txBody>
          <a:bodyPr wrap="square" rtlCol="0">
            <a:spAutoFit/>
          </a:bodyPr>
          <a:lstStyle/>
          <a:p>
            <a:r>
              <a:rPr lang="en-IN" sz="1200" b="1" dirty="0">
                <a:solidFill>
                  <a:srgbClr val="3C2A23"/>
                </a:solidFill>
              </a:rPr>
              <a:t>Technical Literacy</a:t>
            </a:r>
          </a:p>
        </p:txBody>
      </p:sp>
      <p:cxnSp>
        <p:nvCxnSpPr>
          <p:cNvPr id="26" name="Straight Connector 25"/>
          <p:cNvCxnSpPr/>
          <p:nvPr/>
        </p:nvCxnSpPr>
        <p:spPr>
          <a:xfrm>
            <a:off x="158114" y="5672490"/>
            <a:ext cx="20653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Flowchart: Connector 26"/>
          <p:cNvSpPr/>
          <p:nvPr/>
        </p:nvSpPr>
        <p:spPr>
          <a:xfrm>
            <a:off x="625609" y="5645875"/>
            <a:ext cx="56410" cy="55802"/>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a:p>
        </p:txBody>
      </p:sp>
      <p:sp>
        <p:nvSpPr>
          <p:cNvPr id="28" name="TextBox 27"/>
          <p:cNvSpPr txBox="1"/>
          <p:nvPr/>
        </p:nvSpPr>
        <p:spPr>
          <a:xfrm>
            <a:off x="65461" y="5786703"/>
            <a:ext cx="2153556" cy="276999"/>
          </a:xfrm>
          <a:prstGeom prst="rect">
            <a:avLst/>
          </a:prstGeom>
          <a:noFill/>
        </p:spPr>
        <p:txBody>
          <a:bodyPr wrap="square" rtlCol="0">
            <a:spAutoFit/>
          </a:bodyPr>
          <a:lstStyle/>
          <a:p>
            <a:r>
              <a:rPr lang="en-IN" sz="1200" b="1" dirty="0">
                <a:solidFill>
                  <a:srgbClr val="3C2A23"/>
                </a:solidFill>
              </a:rPr>
              <a:t>Schedule constraints</a:t>
            </a:r>
          </a:p>
        </p:txBody>
      </p:sp>
      <p:cxnSp>
        <p:nvCxnSpPr>
          <p:cNvPr id="29" name="Straight Connector 28"/>
          <p:cNvCxnSpPr/>
          <p:nvPr/>
        </p:nvCxnSpPr>
        <p:spPr>
          <a:xfrm>
            <a:off x="153641" y="6070461"/>
            <a:ext cx="20653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Flowchart: Connector 29"/>
          <p:cNvSpPr/>
          <p:nvPr/>
        </p:nvSpPr>
        <p:spPr>
          <a:xfrm>
            <a:off x="1304529" y="6042560"/>
            <a:ext cx="56410" cy="55802"/>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a:p>
        </p:txBody>
      </p:sp>
      <p:sp>
        <p:nvSpPr>
          <p:cNvPr id="31" name="TextBox 30"/>
          <p:cNvSpPr txBox="1"/>
          <p:nvPr/>
        </p:nvSpPr>
        <p:spPr>
          <a:xfrm>
            <a:off x="73531" y="6189224"/>
            <a:ext cx="2153556" cy="276999"/>
          </a:xfrm>
          <a:prstGeom prst="rect">
            <a:avLst/>
          </a:prstGeom>
          <a:noFill/>
        </p:spPr>
        <p:txBody>
          <a:bodyPr wrap="square" rtlCol="0">
            <a:spAutoFit/>
          </a:bodyPr>
          <a:lstStyle/>
          <a:p>
            <a:r>
              <a:rPr lang="en-IN" sz="1200" b="1" dirty="0">
                <a:solidFill>
                  <a:srgbClr val="3C2A23"/>
                </a:solidFill>
              </a:rPr>
              <a:t>Scale of expense</a:t>
            </a:r>
          </a:p>
        </p:txBody>
      </p:sp>
      <p:cxnSp>
        <p:nvCxnSpPr>
          <p:cNvPr id="32" name="Straight Connector 31"/>
          <p:cNvCxnSpPr/>
          <p:nvPr/>
        </p:nvCxnSpPr>
        <p:spPr>
          <a:xfrm>
            <a:off x="161711" y="6472982"/>
            <a:ext cx="20653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Flowchart: Connector 33"/>
          <p:cNvSpPr/>
          <p:nvPr/>
        </p:nvSpPr>
        <p:spPr>
          <a:xfrm>
            <a:off x="1032014" y="6441409"/>
            <a:ext cx="56410" cy="55802"/>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a:p>
        </p:txBody>
      </p:sp>
      <p:sp>
        <p:nvSpPr>
          <p:cNvPr id="2" name="Rectangle 1"/>
          <p:cNvSpPr/>
          <p:nvPr/>
        </p:nvSpPr>
        <p:spPr>
          <a:xfrm>
            <a:off x="375904" y="42296"/>
            <a:ext cx="1422184" cy="523220"/>
          </a:xfrm>
          <a:prstGeom prst="rect">
            <a:avLst/>
          </a:prstGeom>
        </p:spPr>
        <p:txBody>
          <a:bodyPr wrap="none">
            <a:spAutoFit/>
          </a:bodyPr>
          <a:lstStyle/>
          <a:p>
            <a:r>
              <a:rPr lang="en-IN" sz="2800" b="1" dirty="0" smtClean="0"/>
              <a:t>Aron </a:t>
            </a:r>
            <a:r>
              <a:rPr lang="en-IN" sz="2800" b="1" dirty="0"/>
              <a:t>J.</a:t>
            </a:r>
          </a:p>
        </p:txBody>
      </p:sp>
      <p:sp>
        <p:nvSpPr>
          <p:cNvPr id="36" name="Rectangle 35"/>
          <p:cNvSpPr/>
          <p:nvPr/>
        </p:nvSpPr>
        <p:spPr>
          <a:xfrm>
            <a:off x="2560887" y="99402"/>
            <a:ext cx="939884" cy="338554"/>
          </a:xfrm>
          <a:prstGeom prst="rect">
            <a:avLst/>
          </a:prstGeom>
        </p:spPr>
        <p:txBody>
          <a:bodyPr wrap="square">
            <a:spAutoFit/>
          </a:bodyPr>
          <a:lstStyle/>
          <a:p>
            <a:r>
              <a:rPr lang="en-IN" sz="1600" b="1" dirty="0"/>
              <a:t>ABOUT</a:t>
            </a:r>
            <a:endParaRPr lang="en-IN" sz="1600" dirty="0"/>
          </a:p>
        </p:txBody>
      </p:sp>
      <p:sp>
        <p:nvSpPr>
          <p:cNvPr id="37" name="Rectangle 36"/>
          <p:cNvSpPr/>
          <p:nvPr/>
        </p:nvSpPr>
        <p:spPr>
          <a:xfrm>
            <a:off x="2499735" y="437956"/>
            <a:ext cx="5836176" cy="2492990"/>
          </a:xfrm>
          <a:prstGeom prst="rect">
            <a:avLst/>
          </a:prstGeom>
        </p:spPr>
        <p:txBody>
          <a:bodyPr wrap="square">
            <a:spAutoFit/>
          </a:bodyPr>
          <a:lstStyle/>
          <a:p>
            <a:pPr algn="just"/>
            <a:r>
              <a:rPr lang="en-US" sz="1200" dirty="0"/>
              <a:t>	</a:t>
            </a:r>
            <a:r>
              <a:rPr lang="en-US" sz="1200" dirty="0" smtClean="0"/>
              <a:t>Aron, </a:t>
            </a:r>
            <a:r>
              <a:rPr lang="en-US" sz="1200" dirty="0"/>
              <a:t>a </a:t>
            </a:r>
            <a:r>
              <a:rPr lang="en-US" sz="1200" dirty="0" smtClean="0"/>
              <a:t>35-year-old security guard working </a:t>
            </a:r>
            <a:r>
              <a:rPr lang="en-US" sz="1200" dirty="0"/>
              <a:t>in a </a:t>
            </a:r>
            <a:r>
              <a:rPr lang="en-US" sz="1200" dirty="0" smtClean="0"/>
              <a:t>24/7 corporate office complex. </a:t>
            </a:r>
            <a:r>
              <a:rPr lang="en-US" sz="1200" dirty="0"/>
              <a:t>He has been living away from his home ever since his early 20’s. With his busy schedule and frequent long hours, he relies on food delivery services to save time on meal prep and enjoy the convenience of having food brought directly to his door. Aron orders food delivery several times a week and values efficiency, reliability, and an intuitive ordering process. He’s tech-savvy but doesn’t want to spend extra time navigating between multiple apps to compare prices and delivery times. He appreciates a streamlined experience that lets him quickly find what he wants, select the best option, and get back to his day without disruptions.</a:t>
            </a:r>
          </a:p>
          <a:p>
            <a:pPr algn="just"/>
            <a:r>
              <a:rPr lang="en-US" sz="1200" dirty="0" smtClean="0"/>
              <a:t>Aron is usually tied to his desk major time of the day and only takes occasional breaks. These breaks are very short and he only gets a small window where he can use his cell-phone prior to the breaks. This is why Aron is frustrated about having to use 4-5 different food delivery apps every time he wants to have a meal.</a:t>
            </a:r>
            <a:endParaRPr lang="en-US" sz="1200" dirty="0"/>
          </a:p>
        </p:txBody>
      </p:sp>
      <p:sp>
        <p:nvSpPr>
          <p:cNvPr id="38" name="Rectangle 37"/>
          <p:cNvSpPr/>
          <p:nvPr/>
        </p:nvSpPr>
        <p:spPr>
          <a:xfrm>
            <a:off x="2560887" y="3186673"/>
            <a:ext cx="939884" cy="300082"/>
          </a:xfrm>
          <a:prstGeom prst="rect">
            <a:avLst/>
          </a:prstGeom>
        </p:spPr>
        <p:txBody>
          <a:bodyPr wrap="square">
            <a:spAutoFit/>
          </a:bodyPr>
          <a:lstStyle/>
          <a:p>
            <a:r>
              <a:rPr lang="en-IN" sz="1350" b="1" dirty="0"/>
              <a:t>NEEDS</a:t>
            </a:r>
          </a:p>
        </p:txBody>
      </p:sp>
      <p:sp>
        <p:nvSpPr>
          <p:cNvPr id="39" name="Rectangle 38"/>
          <p:cNvSpPr/>
          <p:nvPr/>
        </p:nvSpPr>
        <p:spPr>
          <a:xfrm>
            <a:off x="2568507" y="3455933"/>
            <a:ext cx="5775024" cy="1569660"/>
          </a:xfrm>
          <a:prstGeom prst="rect">
            <a:avLst/>
          </a:prstGeom>
        </p:spPr>
        <p:txBody>
          <a:bodyPr wrap="square">
            <a:spAutoFit/>
          </a:bodyPr>
          <a:lstStyle/>
          <a:p>
            <a:pPr marL="214313" indent="-214313">
              <a:buFont typeface="Arial" panose="020B0604020202020204" pitchFamily="34" charset="0"/>
              <a:buChar char="•"/>
            </a:pPr>
            <a:r>
              <a:rPr lang="en-US" sz="1200" dirty="0"/>
              <a:t>A quick way to compare delivery times and prices across services</a:t>
            </a:r>
          </a:p>
          <a:p>
            <a:pPr marL="214313" indent="-214313">
              <a:buFont typeface="Arial" panose="020B0604020202020204" pitchFamily="34" charset="0"/>
              <a:buChar char="•"/>
            </a:pPr>
            <a:r>
              <a:rPr lang="en-US" sz="1200" dirty="0"/>
              <a:t>An intuitive, no-fuss app that remembers her preferences for faster reordering</a:t>
            </a:r>
          </a:p>
          <a:p>
            <a:pPr marL="214313" indent="-214313" algn="just">
              <a:buFont typeface="Arial" panose="020B0604020202020204" pitchFamily="34" charset="0"/>
              <a:buChar char="•"/>
            </a:pPr>
            <a:r>
              <a:rPr lang="en-US" sz="1200" dirty="0"/>
              <a:t>Reliable information about the delivery times </a:t>
            </a:r>
            <a:r>
              <a:rPr lang="en-US" sz="1200" dirty="0" smtClean="0"/>
              <a:t>at late night</a:t>
            </a:r>
            <a:endParaRPr lang="en-US" sz="1200" dirty="0"/>
          </a:p>
          <a:p>
            <a:pPr marL="214313" indent="-214313">
              <a:buFont typeface="Arial" panose="020B0604020202020204" pitchFamily="34" charset="0"/>
              <a:buChar char="•"/>
            </a:pPr>
            <a:r>
              <a:rPr lang="en-IN" sz="1200" dirty="0"/>
              <a:t>The app should be secure and not store sensitive information from his wallet</a:t>
            </a:r>
          </a:p>
          <a:p>
            <a:pPr marL="214313" indent="-214313">
              <a:buFont typeface="Arial" panose="020B0604020202020204" pitchFamily="34" charset="0"/>
              <a:buChar char="•"/>
            </a:pPr>
            <a:r>
              <a:rPr lang="en-IN" sz="1200" dirty="0" smtClean="0"/>
              <a:t>Access to high-energy meals through the night</a:t>
            </a:r>
          </a:p>
          <a:p>
            <a:pPr marL="214313" indent="-214313">
              <a:buFont typeface="Arial" panose="020B0604020202020204" pitchFamily="34" charset="0"/>
              <a:buChar char="•"/>
            </a:pPr>
            <a:r>
              <a:rPr lang="en-IN" sz="1200" dirty="0" smtClean="0"/>
              <a:t>Does </a:t>
            </a:r>
            <a:r>
              <a:rPr lang="en-IN" sz="1200" dirty="0"/>
              <a:t>not </a:t>
            </a:r>
            <a:r>
              <a:rPr lang="en-IN" sz="1200" dirty="0" smtClean="0"/>
              <a:t>have any issue with advertisements </a:t>
            </a:r>
            <a:r>
              <a:rPr lang="en-IN" sz="1200" dirty="0"/>
              <a:t>in the application</a:t>
            </a:r>
          </a:p>
          <a:p>
            <a:pPr marL="214313" indent="-214313">
              <a:buFont typeface="Arial" panose="020B0604020202020204" pitchFamily="34" charset="0"/>
              <a:buChar char="•"/>
            </a:pPr>
            <a:endParaRPr lang="en-IN" sz="1200" dirty="0"/>
          </a:p>
          <a:p>
            <a:pPr marL="214313" indent="-214313">
              <a:buFont typeface="Arial" panose="020B0604020202020204" pitchFamily="34" charset="0"/>
              <a:buChar char="•"/>
            </a:pPr>
            <a:endParaRPr lang="en-IN" sz="1200" dirty="0"/>
          </a:p>
        </p:txBody>
      </p:sp>
      <p:sp>
        <p:nvSpPr>
          <p:cNvPr id="42" name="Rectangle 41"/>
          <p:cNvSpPr/>
          <p:nvPr/>
        </p:nvSpPr>
        <p:spPr>
          <a:xfrm>
            <a:off x="2560884" y="4852981"/>
            <a:ext cx="1523433" cy="300082"/>
          </a:xfrm>
          <a:prstGeom prst="rect">
            <a:avLst/>
          </a:prstGeom>
        </p:spPr>
        <p:txBody>
          <a:bodyPr wrap="square">
            <a:spAutoFit/>
          </a:bodyPr>
          <a:lstStyle/>
          <a:p>
            <a:r>
              <a:rPr lang="en-IN" sz="1350" b="1" dirty="0"/>
              <a:t>PAIN POINTS</a:t>
            </a:r>
          </a:p>
        </p:txBody>
      </p:sp>
      <p:sp>
        <p:nvSpPr>
          <p:cNvPr id="43" name="Rectangle 42"/>
          <p:cNvSpPr/>
          <p:nvPr/>
        </p:nvSpPr>
        <p:spPr>
          <a:xfrm>
            <a:off x="2560884" y="5147204"/>
            <a:ext cx="5775027" cy="1200329"/>
          </a:xfrm>
          <a:prstGeom prst="rect">
            <a:avLst/>
          </a:prstGeom>
        </p:spPr>
        <p:txBody>
          <a:bodyPr wrap="square">
            <a:spAutoFit/>
          </a:bodyPr>
          <a:lstStyle/>
          <a:p>
            <a:pPr marL="214313" indent="-214313">
              <a:buFont typeface="Arial" panose="020B0604020202020204" pitchFamily="34" charset="0"/>
              <a:buChar char="•"/>
            </a:pPr>
            <a:r>
              <a:rPr lang="en-IN" sz="1200" dirty="0" smtClean="0"/>
              <a:t>Limited diet options during night time</a:t>
            </a:r>
            <a:endParaRPr lang="en-IN" sz="1200" dirty="0"/>
          </a:p>
          <a:p>
            <a:pPr marL="214313" indent="-214313" algn="just">
              <a:buFont typeface="Arial" panose="020B0604020202020204" pitchFamily="34" charset="0"/>
              <a:buChar char="•"/>
            </a:pPr>
            <a:r>
              <a:rPr lang="en-IN" sz="1200" dirty="0"/>
              <a:t>Often short lunch-break and can’t waste time navigating between apps</a:t>
            </a:r>
          </a:p>
          <a:p>
            <a:pPr marL="214313" indent="-214313" algn="just">
              <a:buFont typeface="Arial" panose="020B0604020202020204" pitchFamily="34" charset="0"/>
              <a:buChar char="•"/>
            </a:pPr>
            <a:r>
              <a:rPr lang="en-IN" sz="1200" dirty="0"/>
              <a:t>No single means to search for food items across multiple food delivery applications on the go</a:t>
            </a:r>
          </a:p>
          <a:p>
            <a:pPr marL="214313" indent="-214313" algn="just">
              <a:buFont typeface="Arial" panose="020B0604020202020204" pitchFamily="34" charset="0"/>
              <a:buChar char="•"/>
            </a:pPr>
            <a:r>
              <a:rPr lang="en-IN" sz="1200" dirty="0"/>
              <a:t>Current applications have cluttered UI and unwanted pop-ups that waste time</a:t>
            </a:r>
          </a:p>
          <a:p>
            <a:pPr marL="214313" indent="-214313" algn="just">
              <a:buFont typeface="Arial" panose="020B0604020202020204" pitchFamily="34" charset="0"/>
              <a:buChar char="•"/>
            </a:pPr>
            <a:r>
              <a:rPr lang="en-IN" sz="1200" dirty="0"/>
              <a:t>Difficult to order in 2-3 clicks, no re-order last meal option available in all apps</a:t>
            </a:r>
          </a:p>
        </p:txBody>
      </p:sp>
      <p:sp>
        <p:nvSpPr>
          <p:cNvPr id="35" name="TextBox 34"/>
          <p:cNvSpPr txBox="1"/>
          <p:nvPr/>
        </p:nvSpPr>
        <p:spPr>
          <a:xfrm>
            <a:off x="88957" y="4134447"/>
            <a:ext cx="2262255" cy="430887"/>
          </a:xfrm>
          <a:prstGeom prst="rect">
            <a:avLst/>
          </a:prstGeom>
          <a:noFill/>
        </p:spPr>
        <p:txBody>
          <a:bodyPr wrap="square" rtlCol="0">
            <a:spAutoFit/>
          </a:bodyPr>
          <a:lstStyle/>
          <a:p>
            <a:r>
              <a:rPr lang="en-IN" sz="1100" b="1" dirty="0">
                <a:solidFill>
                  <a:srgbClr val="3C2A23"/>
                </a:solidFill>
              </a:rPr>
              <a:t>Works </a:t>
            </a:r>
            <a:r>
              <a:rPr lang="en-IN" sz="1100" b="1" dirty="0" smtClean="0">
                <a:solidFill>
                  <a:srgbClr val="3C2A23"/>
                </a:solidFill>
              </a:rPr>
              <a:t>late night daily</a:t>
            </a:r>
            <a:r>
              <a:rPr lang="en-IN" sz="1100" b="1" dirty="0">
                <a:solidFill>
                  <a:srgbClr val="3C2A23"/>
                </a:solidFill>
              </a:rPr>
              <a:t>, </a:t>
            </a:r>
            <a:r>
              <a:rPr lang="en-IN" sz="1100" b="1" dirty="0" smtClean="0">
                <a:solidFill>
                  <a:srgbClr val="3C2A23"/>
                </a:solidFill>
              </a:rPr>
              <a:t>introvert</a:t>
            </a:r>
            <a:r>
              <a:rPr lang="en-IN" sz="1100" b="1" dirty="0">
                <a:solidFill>
                  <a:srgbClr val="3C2A23"/>
                </a:solidFill>
              </a:rPr>
              <a:t>, enjoys eating alone </a:t>
            </a:r>
          </a:p>
        </p:txBody>
      </p:sp>
    </p:spTree>
    <p:extLst>
      <p:ext uri="{BB962C8B-B14F-4D97-AF65-F5344CB8AC3E}">
        <p14:creationId xmlns:p14="http://schemas.microsoft.com/office/powerpoint/2010/main" val="379083225"/>
      </p:ext>
    </p:extLst>
  </p:cSld>
  <p:clrMapOvr>
    <a:masterClrMapping/>
  </p:clrMapOvr>
  <p:transition spd="slow">
    <p:wip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0800000">
            <a:off x="1" y="0"/>
            <a:ext cx="9151424" cy="6858000"/>
          </a:xfrm>
          <a:prstGeom prst="rect">
            <a:avLst/>
          </a:prstGeom>
        </p:spPr>
      </p:pic>
      <p:grpSp>
        <p:nvGrpSpPr>
          <p:cNvPr id="3" name="Group 2"/>
          <p:cNvGrpSpPr/>
          <p:nvPr/>
        </p:nvGrpSpPr>
        <p:grpSpPr>
          <a:xfrm>
            <a:off x="86911" y="2813448"/>
            <a:ext cx="2245202" cy="1405132"/>
            <a:chOff x="86911" y="3241509"/>
            <a:chExt cx="2245202" cy="864646"/>
          </a:xfrm>
        </p:grpSpPr>
        <p:sp>
          <p:nvSpPr>
            <p:cNvPr id="8" name="TextBox 7"/>
            <p:cNvSpPr txBox="1"/>
            <p:nvPr/>
          </p:nvSpPr>
          <p:spPr>
            <a:xfrm>
              <a:off x="94888" y="3241509"/>
              <a:ext cx="1021532" cy="189390"/>
            </a:xfrm>
            <a:prstGeom prst="rect">
              <a:avLst/>
            </a:prstGeom>
            <a:noFill/>
          </p:spPr>
          <p:txBody>
            <a:bodyPr wrap="square" rtlCol="0">
              <a:spAutoFit/>
            </a:bodyPr>
            <a:lstStyle/>
            <a:p>
              <a:r>
                <a:rPr lang="en-IN" sz="1400" b="1" dirty="0">
                  <a:solidFill>
                    <a:srgbClr val="3C2A23"/>
                  </a:solidFill>
                </a:rPr>
                <a:t>AGE:</a:t>
              </a:r>
            </a:p>
          </p:txBody>
        </p:sp>
        <p:sp>
          <p:nvSpPr>
            <p:cNvPr id="9" name="TextBox 8"/>
            <p:cNvSpPr txBox="1"/>
            <p:nvPr/>
          </p:nvSpPr>
          <p:spPr>
            <a:xfrm>
              <a:off x="94888" y="3472342"/>
              <a:ext cx="1021532" cy="321962"/>
            </a:xfrm>
            <a:prstGeom prst="rect">
              <a:avLst/>
            </a:prstGeom>
            <a:noFill/>
          </p:spPr>
          <p:txBody>
            <a:bodyPr wrap="square" rtlCol="0">
              <a:spAutoFit/>
            </a:bodyPr>
            <a:lstStyle/>
            <a:p>
              <a:r>
                <a:rPr lang="en-IN" sz="1400" b="1" dirty="0">
                  <a:solidFill>
                    <a:srgbClr val="3C2A23"/>
                  </a:solidFill>
                </a:rPr>
                <a:t>ROLE:	</a:t>
              </a:r>
            </a:p>
          </p:txBody>
        </p:sp>
        <p:sp>
          <p:nvSpPr>
            <p:cNvPr id="10" name="TextBox 9"/>
            <p:cNvSpPr txBox="1"/>
            <p:nvPr/>
          </p:nvSpPr>
          <p:spPr>
            <a:xfrm>
              <a:off x="86911" y="3784192"/>
              <a:ext cx="1141697" cy="321963"/>
            </a:xfrm>
            <a:prstGeom prst="rect">
              <a:avLst/>
            </a:prstGeom>
            <a:noFill/>
          </p:spPr>
          <p:txBody>
            <a:bodyPr wrap="square" rtlCol="0">
              <a:spAutoFit/>
            </a:bodyPr>
            <a:lstStyle/>
            <a:p>
              <a:r>
                <a:rPr lang="en-IN" sz="1400" b="1" dirty="0">
                  <a:solidFill>
                    <a:srgbClr val="3C2A23"/>
                  </a:solidFill>
                </a:rPr>
                <a:t>LOCALITY:	</a:t>
              </a:r>
            </a:p>
          </p:txBody>
        </p:sp>
        <p:sp>
          <p:nvSpPr>
            <p:cNvPr id="12" name="TextBox 11"/>
            <p:cNvSpPr txBox="1"/>
            <p:nvPr/>
          </p:nvSpPr>
          <p:spPr>
            <a:xfrm>
              <a:off x="1299948" y="3241509"/>
              <a:ext cx="1021532" cy="189390"/>
            </a:xfrm>
            <a:prstGeom prst="rect">
              <a:avLst/>
            </a:prstGeom>
            <a:noFill/>
          </p:spPr>
          <p:txBody>
            <a:bodyPr wrap="square" rtlCol="0">
              <a:spAutoFit/>
            </a:bodyPr>
            <a:lstStyle/>
            <a:p>
              <a:pPr algn="r"/>
              <a:r>
                <a:rPr lang="en-IN" sz="1400" b="1" dirty="0" smtClean="0">
                  <a:solidFill>
                    <a:srgbClr val="3C2A23"/>
                  </a:solidFill>
                </a:rPr>
                <a:t>29</a:t>
              </a:r>
              <a:endParaRPr lang="en-IN" sz="1400" b="1" dirty="0">
                <a:solidFill>
                  <a:srgbClr val="3C2A23"/>
                </a:solidFill>
              </a:endParaRPr>
            </a:p>
          </p:txBody>
        </p:sp>
        <p:sp>
          <p:nvSpPr>
            <p:cNvPr id="14" name="TextBox 13"/>
            <p:cNvSpPr txBox="1"/>
            <p:nvPr/>
          </p:nvSpPr>
          <p:spPr>
            <a:xfrm>
              <a:off x="797442" y="3470910"/>
              <a:ext cx="1534671" cy="321963"/>
            </a:xfrm>
            <a:prstGeom prst="rect">
              <a:avLst/>
            </a:prstGeom>
            <a:noFill/>
          </p:spPr>
          <p:txBody>
            <a:bodyPr wrap="square" rtlCol="0">
              <a:spAutoFit/>
            </a:bodyPr>
            <a:lstStyle/>
            <a:p>
              <a:pPr algn="r"/>
              <a:r>
                <a:rPr lang="en-IN" sz="1400" b="1" dirty="0" smtClean="0">
                  <a:solidFill>
                    <a:srgbClr val="3C2A23"/>
                  </a:solidFill>
                </a:rPr>
                <a:t>Nutritionist at Wellness clinic</a:t>
              </a:r>
              <a:endParaRPr lang="en-IN" sz="1400" b="1" dirty="0">
                <a:solidFill>
                  <a:srgbClr val="3C2A23"/>
                </a:solidFill>
              </a:endParaRPr>
            </a:p>
          </p:txBody>
        </p:sp>
        <p:sp>
          <p:nvSpPr>
            <p:cNvPr id="15" name="TextBox 14"/>
            <p:cNvSpPr txBox="1"/>
            <p:nvPr/>
          </p:nvSpPr>
          <p:spPr>
            <a:xfrm>
              <a:off x="1264341" y="3773328"/>
              <a:ext cx="1057139" cy="321962"/>
            </a:xfrm>
            <a:prstGeom prst="rect">
              <a:avLst/>
            </a:prstGeom>
            <a:noFill/>
          </p:spPr>
          <p:txBody>
            <a:bodyPr wrap="square" rtlCol="0">
              <a:spAutoFit/>
            </a:bodyPr>
            <a:lstStyle/>
            <a:p>
              <a:pPr algn="r"/>
              <a:r>
                <a:rPr lang="en-IN" sz="1400" b="1" dirty="0" smtClean="0">
                  <a:solidFill>
                    <a:srgbClr val="3C2A23"/>
                  </a:solidFill>
                </a:rPr>
                <a:t>Suburban </a:t>
              </a:r>
              <a:r>
                <a:rPr lang="en-IN" sz="1400" b="1" dirty="0">
                  <a:solidFill>
                    <a:srgbClr val="3C2A23"/>
                  </a:solidFill>
                </a:rPr>
                <a:t>City</a:t>
              </a:r>
            </a:p>
          </p:txBody>
        </p:sp>
      </p:grpSp>
      <p:sp>
        <p:nvSpPr>
          <p:cNvPr id="17" name="Rectangle 16"/>
          <p:cNvSpPr/>
          <p:nvPr/>
        </p:nvSpPr>
        <p:spPr>
          <a:xfrm>
            <a:off x="109477" y="4378160"/>
            <a:ext cx="2241736" cy="2232660"/>
          </a:xfrm>
          <a:prstGeom prst="rect">
            <a:avLst/>
          </a:prstGeom>
          <a:gradFill>
            <a:gsLst>
              <a:gs pos="0">
                <a:srgbClr val="E83B3B"/>
              </a:gs>
              <a:gs pos="25000">
                <a:schemeClr val="accent2">
                  <a:lumMod val="97000"/>
                  <a:lumOff val="3000"/>
                </a:schemeClr>
              </a:gs>
              <a:gs pos="90000">
                <a:schemeClr val="accent2">
                  <a:lumMod val="60000"/>
                  <a:lumOff val="40000"/>
                  <a:alpha val="10000"/>
                </a:schemeClr>
              </a:gs>
            </a:gsLst>
            <a:lin ang="16200000" scaled="1"/>
          </a:gradFill>
          <a:ln>
            <a:noFill/>
          </a:ln>
          <a:effectLst>
            <a:outerShdw blurRad="101600" dist="50800" dir="5400000" algn="ctr" rotWithShape="0">
              <a:srgbClr val="000000">
                <a:alpha val="3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a:p>
        </p:txBody>
      </p:sp>
      <p:sp>
        <p:nvSpPr>
          <p:cNvPr id="18" name="TextBox 17"/>
          <p:cNvSpPr txBox="1"/>
          <p:nvPr/>
        </p:nvSpPr>
        <p:spPr>
          <a:xfrm>
            <a:off x="73744" y="4680610"/>
            <a:ext cx="1511216" cy="523220"/>
          </a:xfrm>
          <a:prstGeom prst="rect">
            <a:avLst/>
          </a:prstGeom>
          <a:noFill/>
        </p:spPr>
        <p:txBody>
          <a:bodyPr wrap="square" rtlCol="0">
            <a:spAutoFit/>
          </a:bodyPr>
          <a:lstStyle/>
          <a:p>
            <a:r>
              <a:rPr lang="en-IN" sz="1400" b="1" dirty="0">
                <a:solidFill>
                  <a:srgbClr val="3C2A23"/>
                </a:solidFill>
              </a:rPr>
              <a:t>KEY METRICS	</a:t>
            </a:r>
          </a:p>
        </p:txBody>
      </p:sp>
      <p:sp>
        <p:nvSpPr>
          <p:cNvPr id="19" name="TextBox 18"/>
          <p:cNvSpPr txBox="1"/>
          <p:nvPr/>
        </p:nvSpPr>
        <p:spPr>
          <a:xfrm>
            <a:off x="65461" y="4989482"/>
            <a:ext cx="2285752" cy="276999"/>
          </a:xfrm>
          <a:prstGeom prst="rect">
            <a:avLst/>
          </a:prstGeom>
          <a:noFill/>
        </p:spPr>
        <p:txBody>
          <a:bodyPr wrap="square" rtlCol="0">
            <a:spAutoFit/>
          </a:bodyPr>
          <a:lstStyle/>
          <a:p>
            <a:r>
              <a:rPr lang="en-IN" sz="1200" b="1" dirty="0">
                <a:solidFill>
                  <a:srgbClr val="3C2A23"/>
                </a:solidFill>
              </a:rPr>
              <a:t>Socioeconomic Position</a:t>
            </a:r>
          </a:p>
        </p:txBody>
      </p:sp>
      <p:cxnSp>
        <p:nvCxnSpPr>
          <p:cNvPr id="23" name="Straight Connector 22"/>
          <p:cNvCxnSpPr/>
          <p:nvPr/>
        </p:nvCxnSpPr>
        <p:spPr>
          <a:xfrm>
            <a:off x="161924" y="5276901"/>
            <a:ext cx="20653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Flowchart: Connector 23"/>
          <p:cNvSpPr/>
          <p:nvPr/>
        </p:nvSpPr>
        <p:spPr>
          <a:xfrm>
            <a:off x="986294" y="5246625"/>
            <a:ext cx="56410" cy="55802"/>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a:p>
        </p:txBody>
      </p:sp>
      <p:sp>
        <p:nvSpPr>
          <p:cNvPr id="25" name="TextBox 24"/>
          <p:cNvSpPr txBox="1"/>
          <p:nvPr/>
        </p:nvSpPr>
        <p:spPr>
          <a:xfrm>
            <a:off x="69933" y="5388732"/>
            <a:ext cx="2153556" cy="276999"/>
          </a:xfrm>
          <a:prstGeom prst="rect">
            <a:avLst/>
          </a:prstGeom>
          <a:noFill/>
        </p:spPr>
        <p:txBody>
          <a:bodyPr wrap="square" rtlCol="0">
            <a:spAutoFit/>
          </a:bodyPr>
          <a:lstStyle/>
          <a:p>
            <a:r>
              <a:rPr lang="en-IN" sz="1200" b="1" dirty="0">
                <a:solidFill>
                  <a:srgbClr val="3C2A23"/>
                </a:solidFill>
              </a:rPr>
              <a:t>Technical Literacy</a:t>
            </a:r>
          </a:p>
        </p:txBody>
      </p:sp>
      <p:cxnSp>
        <p:nvCxnSpPr>
          <p:cNvPr id="26" name="Straight Connector 25"/>
          <p:cNvCxnSpPr/>
          <p:nvPr/>
        </p:nvCxnSpPr>
        <p:spPr>
          <a:xfrm>
            <a:off x="158114" y="5672490"/>
            <a:ext cx="20653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Flowchart: Connector 26"/>
          <p:cNvSpPr/>
          <p:nvPr/>
        </p:nvSpPr>
        <p:spPr>
          <a:xfrm>
            <a:off x="1847857" y="5645875"/>
            <a:ext cx="56410" cy="55802"/>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a:p>
        </p:txBody>
      </p:sp>
      <p:sp>
        <p:nvSpPr>
          <p:cNvPr id="28" name="TextBox 27"/>
          <p:cNvSpPr txBox="1"/>
          <p:nvPr/>
        </p:nvSpPr>
        <p:spPr>
          <a:xfrm>
            <a:off x="65461" y="5786703"/>
            <a:ext cx="2153556" cy="276999"/>
          </a:xfrm>
          <a:prstGeom prst="rect">
            <a:avLst/>
          </a:prstGeom>
          <a:noFill/>
        </p:spPr>
        <p:txBody>
          <a:bodyPr wrap="square" rtlCol="0">
            <a:spAutoFit/>
          </a:bodyPr>
          <a:lstStyle/>
          <a:p>
            <a:r>
              <a:rPr lang="en-IN" sz="1200" b="1" dirty="0">
                <a:solidFill>
                  <a:srgbClr val="3C2A23"/>
                </a:solidFill>
              </a:rPr>
              <a:t>Schedule constraints</a:t>
            </a:r>
          </a:p>
        </p:txBody>
      </p:sp>
      <p:cxnSp>
        <p:nvCxnSpPr>
          <p:cNvPr id="29" name="Straight Connector 28"/>
          <p:cNvCxnSpPr/>
          <p:nvPr/>
        </p:nvCxnSpPr>
        <p:spPr>
          <a:xfrm>
            <a:off x="153641" y="6070461"/>
            <a:ext cx="20653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Flowchart: Connector 29"/>
          <p:cNvSpPr/>
          <p:nvPr/>
        </p:nvSpPr>
        <p:spPr>
          <a:xfrm>
            <a:off x="1414257" y="6042560"/>
            <a:ext cx="56410" cy="55802"/>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a:p>
        </p:txBody>
      </p:sp>
      <p:sp>
        <p:nvSpPr>
          <p:cNvPr id="31" name="TextBox 30"/>
          <p:cNvSpPr txBox="1"/>
          <p:nvPr/>
        </p:nvSpPr>
        <p:spPr>
          <a:xfrm>
            <a:off x="73531" y="6189224"/>
            <a:ext cx="2153556" cy="276999"/>
          </a:xfrm>
          <a:prstGeom prst="rect">
            <a:avLst/>
          </a:prstGeom>
          <a:noFill/>
        </p:spPr>
        <p:txBody>
          <a:bodyPr wrap="square" rtlCol="0">
            <a:spAutoFit/>
          </a:bodyPr>
          <a:lstStyle/>
          <a:p>
            <a:r>
              <a:rPr lang="en-IN" sz="1200" b="1" dirty="0">
                <a:solidFill>
                  <a:srgbClr val="3C2A23"/>
                </a:solidFill>
              </a:rPr>
              <a:t>Scale of expense</a:t>
            </a:r>
          </a:p>
        </p:txBody>
      </p:sp>
      <p:cxnSp>
        <p:nvCxnSpPr>
          <p:cNvPr id="32" name="Straight Connector 31"/>
          <p:cNvCxnSpPr/>
          <p:nvPr/>
        </p:nvCxnSpPr>
        <p:spPr>
          <a:xfrm>
            <a:off x="161711" y="6472982"/>
            <a:ext cx="20653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Flowchart: Connector 33"/>
          <p:cNvSpPr/>
          <p:nvPr/>
        </p:nvSpPr>
        <p:spPr>
          <a:xfrm>
            <a:off x="1077734" y="6441409"/>
            <a:ext cx="56410" cy="55802"/>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a:p>
        </p:txBody>
      </p:sp>
      <p:sp>
        <p:nvSpPr>
          <p:cNvPr id="2" name="Rectangle 1"/>
          <p:cNvSpPr/>
          <p:nvPr/>
        </p:nvSpPr>
        <p:spPr>
          <a:xfrm>
            <a:off x="375904" y="42296"/>
            <a:ext cx="1555811" cy="523220"/>
          </a:xfrm>
          <a:prstGeom prst="rect">
            <a:avLst/>
          </a:prstGeom>
        </p:spPr>
        <p:txBody>
          <a:bodyPr wrap="none">
            <a:spAutoFit/>
          </a:bodyPr>
          <a:lstStyle/>
          <a:p>
            <a:r>
              <a:rPr lang="en-IN" sz="2800" b="1" dirty="0"/>
              <a:t>Taara S.</a:t>
            </a:r>
          </a:p>
        </p:txBody>
      </p:sp>
      <p:sp>
        <p:nvSpPr>
          <p:cNvPr id="36" name="Rectangle 35"/>
          <p:cNvSpPr/>
          <p:nvPr/>
        </p:nvSpPr>
        <p:spPr>
          <a:xfrm>
            <a:off x="2560887" y="99402"/>
            <a:ext cx="939884" cy="338554"/>
          </a:xfrm>
          <a:prstGeom prst="rect">
            <a:avLst/>
          </a:prstGeom>
        </p:spPr>
        <p:txBody>
          <a:bodyPr wrap="square">
            <a:spAutoFit/>
          </a:bodyPr>
          <a:lstStyle/>
          <a:p>
            <a:r>
              <a:rPr lang="en-IN" sz="1600" b="1" dirty="0"/>
              <a:t>ABOUT</a:t>
            </a:r>
            <a:endParaRPr lang="en-IN" sz="1600" dirty="0"/>
          </a:p>
        </p:txBody>
      </p:sp>
      <p:sp>
        <p:nvSpPr>
          <p:cNvPr id="37" name="Rectangle 36"/>
          <p:cNvSpPr/>
          <p:nvPr/>
        </p:nvSpPr>
        <p:spPr>
          <a:xfrm>
            <a:off x="2499735" y="437956"/>
            <a:ext cx="5836176" cy="2677656"/>
          </a:xfrm>
          <a:prstGeom prst="rect">
            <a:avLst/>
          </a:prstGeom>
        </p:spPr>
        <p:txBody>
          <a:bodyPr wrap="square">
            <a:spAutoFit/>
          </a:bodyPr>
          <a:lstStyle/>
          <a:p>
            <a:pPr algn="just"/>
            <a:r>
              <a:rPr lang="en-US" sz="1200" dirty="0"/>
              <a:t>	Taara is </a:t>
            </a:r>
            <a:r>
              <a:rPr lang="en-US" sz="1200" dirty="0" smtClean="0"/>
              <a:t>29, </a:t>
            </a:r>
            <a:r>
              <a:rPr lang="en-US" sz="1200" dirty="0"/>
              <a:t>currently a </a:t>
            </a:r>
            <a:r>
              <a:rPr lang="en-US" sz="1200" dirty="0" smtClean="0"/>
              <a:t>nutritionist a Texas A&amp;M Health Sciences Department. </a:t>
            </a:r>
            <a:r>
              <a:rPr lang="en-US" sz="1200" dirty="0"/>
              <a:t>She is actively juggling </a:t>
            </a:r>
            <a:r>
              <a:rPr lang="en-US" sz="1200" dirty="0" smtClean="0"/>
              <a:t>work, lab sessions , </a:t>
            </a:r>
            <a:r>
              <a:rPr lang="en-US" sz="1200" dirty="0"/>
              <a:t>and a </a:t>
            </a:r>
            <a:r>
              <a:rPr lang="en-US" sz="1200" dirty="0" smtClean="0"/>
              <a:t>full-time job</a:t>
            </a:r>
            <a:r>
              <a:rPr lang="en-US" sz="1200" dirty="0"/>
              <a:t>. Living off-campus with a few roommates, she often turns to food delivery for quick meals between her packed schedule. When she’s not studying or hanging out with friends, Taara enjoys exploring local food options and trying new places. She prefers </a:t>
            </a:r>
            <a:r>
              <a:rPr lang="en-US" sz="1200" dirty="0" smtClean="0"/>
              <a:t>eating only diet conscious food though! </a:t>
            </a:r>
            <a:r>
              <a:rPr lang="en-US" sz="1200" dirty="0"/>
              <a:t>For her, food delivery is about convenience, cost-saving and flexibility, fitting seamlessly into his busy college life. The cost aspect is one of the most important as she </a:t>
            </a:r>
            <a:r>
              <a:rPr lang="en-US" sz="1200" dirty="0" smtClean="0"/>
              <a:t>also tends to save smartly. </a:t>
            </a:r>
          </a:p>
          <a:p>
            <a:pPr algn="just"/>
            <a:endParaRPr lang="en-US" sz="1200" dirty="0"/>
          </a:p>
          <a:p>
            <a:pPr algn="just"/>
            <a:r>
              <a:rPr lang="en-US" sz="1200" dirty="0" smtClean="0"/>
              <a:t>She </a:t>
            </a:r>
            <a:r>
              <a:rPr lang="en-US" sz="1200" dirty="0"/>
              <a:t>follows a strict </a:t>
            </a:r>
            <a:r>
              <a:rPr lang="en-US" sz="1200" dirty="0" err="1"/>
              <a:t>pescatarian</a:t>
            </a:r>
            <a:r>
              <a:rPr lang="en-US" sz="1200" dirty="0"/>
              <a:t> diet and often searches for meals that align with her values of sustainability and health. </a:t>
            </a:r>
            <a:r>
              <a:rPr lang="en-US" sz="1200" dirty="0" smtClean="0"/>
              <a:t>None </a:t>
            </a:r>
            <a:r>
              <a:rPr lang="en-US" sz="1200" dirty="0"/>
              <a:t>the less, she is passionate about trying variety of food items and wants to explore varied variety of food daily. She is also vegan that makes it frustrating for her to set the preference every time in the food delivery apps she uses daily.</a:t>
            </a:r>
            <a:endParaRPr lang="en-IN" sz="1200" dirty="0"/>
          </a:p>
        </p:txBody>
      </p:sp>
      <p:sp>
        <p:nvSpPr>
          <p:cNvPr id="38" name="Rectangle 37"/>
          <p:cNvSpPr/>
          <p:nvPr/>
        </p:nvSpPr>
        <p:spPr>
          <a:xfrm>
            <a:off x="2560887" y="3186673"/>
            <a:ext cx="939884" cy="300082"/>
          </a:xfrm>
          <a:prstGeom prst="rect">
            <a:avLst/>
          </a:prstGeom>
        </p:spPr>
        <p:txBody>
          <a:bodyPr wrap="square">
            <a:spAutoFit/>
          </a:bodyPr>
          <a:lstStyle/>
          <a:p>
            <a:r>
              <a:rPr lang="en-IN" sz="1350" b="1" dirty="0"/>
              <a:t>NEEDS</a:t>
            </a:r>
          </a:p>
        </p:txBody>
      </p:sp>
      <p:sp>
        <p:nvSpPr>
          <p:cNvPr id="39" name="Rectangle 38"/>
          <p:cNvSpPr/>
          <p:nvPr/>
        </p:nvSpPr>
        <p:spPr>
          <a:xfrm>
            <a:off x="2560887" y="3448313"/>
            <a:ext cx="5775024" cy="1200329"/>
          </a:xfrm>
          <a:prstGeom prst="rect">
            <a:avLst/>
          </a:prstGeom>
        </p:spPr>
        <p:txBody>
          <a:bodyPr wrap="square">
            <a:spAutoFit/>
          </a:bodyPr>
          <a:lstStyle/>
          <a:p>
            <a:pPr marL="214313" indent="-214313">
              <a:buFont typeface="Arial" panose="020B0604020202020204" pitchFamily="34" charset="0"/>
              <a:buChar char="•"/>
            </a:pPr>
            <a:r>
              <a:rPr lang="en-US" sz="1200" dirty="0"/>
              <a:t>Easy </a:t>
            </a:r>
            <a:r>
              <a:rPr lang="en-US" sz="1200" dirty="0" smtClean="0"/>
              <a:t>filtering of menu items based on dietary preferences set once initially</a:t>
            </a:r>
            <a:endParaRPr lang="en-US" sz="1200" dirty="0"/>
          </a:p>
          <a:p>
            <a:pPr marL="214313" indent="-214313">
              <a:buFont typeface="Arial" panose="020B0604020202020204" pitchFamily="34" charset="0"/>
              <a:buChar char="•"/>
            </a:pPr>
            <a:r>
              <a:rPr lang="en-US" sz="1200" dirty="0"/>
              <a:t>A free version of the app with ads, but also open to pay a small fee for an ad-free version if affordable</a:t>
            </a:r>
          </a:p>
          <a:p>
            <a:pPr marL="214313" indent="-214313">
              <a:buFont typeface="Arial" panose="020B0604020202020204" pitchFamily="34" charset="0"/>
              <a:buChar char="•"/>
            </a:pPr>
            <a:r>
              <a:rPr lang="en-US" sz="1200" dirty="0"/>
              <a:t>Push notifications on the phone when discounts </a:t>
            </a:r>
            <a:r>
              <a:rPr lang="en-US" sz="1200" dirty="0" smtClean="0"/>
              <a:t>are </a:t>
            </a:r>
            <a:r>
              <a:rPr lang="en-US" sz="1200" dirty="0"/>
              <a:t>available</a:t>
            </a:r>
          </a:p>
          <a:p>
            <a:pPr marL="214313" indent="-214313">
              <a:buFont typeface="Arial" panose="020B0604020202020204" pitchFamily="34" charset="0"/>
              <a:buChar char="•"/>
            </a:pPr>
            <a:r>
              <a:rPr lang="en-US" sz="1200" dirty="0" smtClean="0"/>
              <a:t>An eco-friendly restaurant that uses sustainable packaging</a:t>
            </a:r>
          </a:p>
          <a:p>
            <a:pPr marL="214313" indent="-214313">
              <a:buFont typeface="Arial" panose="020B0604020202020204" pitchFamily="34" charset="0"/>
              <a:buChar char="•"/>
            </a:pPr>
            <a:r>
              <a:rPr lang="en-US" sz="1200" dirty="0" smtClean="0"/>
              <a:t>She </a:t>
            </a:r>
            <a:r>
              <a:rPr lang="en-US" sz="1200" dirty="0"/>
              <a:t>absolutely needs a intuitive and clean UI to compare quickly on the go</a:t>
            </a:r>
            <a:endParaRPr lang="en-IN" sz="1200" dirty="0"/>
          </a:p>
        </p:txBody>
      </p:sp>
      <p:pic>
        <p:nvPicPr>
          <p:cNvPr id="33" name="Google Shape;71;p14"/>
          <p:cNvPicPr preferRelativeResize="0"/>
          <p:nvPr/>
        </p:nvPicPr>
        <p:blipFill>
          <a:blip r:embed="rId5">
            <a:extLst>
              <a:ext uri="{28A0092B-C50C-407E-A947-70E740481C1C}">
                <a14:useLocalDpi xmlns:a14="http://schemas.microsoft.com/office/drawing/2010/main" val="0"/>
              </a:ext>
            </a:extLst>
          </a:blip>
          <a:stretch>
            <a:fillRect/>
          </a:stretch>
        </p:blipFill>
        <p:spPr>
          <a:xfrm>
            <a:off x="86911" y="509607"/>
            <a:ext cx="2269398" cy="222885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42" name="Rectangle 41"/>
          <p:cNvSpPr/>
          <p:nvPr/>
        </p:nvSpPr>
        <p:spPr>
          <a:xfrm>
            <a:off x="2560884" y="4852981"/>
            <a:ext cx="1523433" cy="300082"/>
          </a:xfrm>
          <a:prstGeom prst="rect">
            <a:avLst/>
          </a:prstGeom>
        </p:spPr>
        <p:txBody>
          <a:bodyPr wrap="square">
            <a:spAutoFit/>
          </a:bodyPr>
          <a:lstStyle/>
          <a:p>
            <a:r>
              <a:rPr lang="en-IN" sz="1350" b="1" dirty="0"/>
              <a:t>PAIN POINTS</a:t>
            </a:r>
          </a:p>
        </p:txBody>
      </p:sp>
      <p:sp>
        <p:nvSpPr>
          <p:cNvPr id="43" name="Rectangle 42"/>
          <p:cNvSpPr/>
          <p:nvPr/>
        </p:nvSpPr>
        <p:spPr>
          <a:xfrm>
            <a:off x="2560884" y="5147204"/>
            <a:ext cx="5775027" cy="1200329"/>
          </a:xfrm>
          <a:prstGeom prst="rect">
            <a:avLst/>
          </a:prstGeom>
        </p:spPr>
        <p:txBody>
          <a:bodyPr wrap="square">
            <a:spAutoFit/>
          </a:bodyPr>
          <a:lstStyle/>
          <a:p>
            <a:pPr marL="214313" indent="-214313">
              <a:buFont typeface="Arial" panose="020B0604020202020204" pitchFamily="34" charset="0"/>
              <a:buChar char="•"/>
            </a:pPr>
            <a:r>
              <a:rPr lang="en-IN" sz="1200" dirty="0" smtClean="0"/>
              <a:t>Limited healthy options available on most apps, too many fast food options</a:t>
            </a:r>
            <a:endParaRPr lang="en-IN" sz="1200" dirty="0"/>
          </a:p>
          <a:p>
            <a:pPr marL="214313" indent="-214313">
              <a:buFont typeface="Arial" panose="020B0604020202020204" pitchFamily="34" charset="0"/>
              <a:buChar char="•"/>
            </a:pPr>
            <a:r>
              <a:rPr lang="en-US" sz="1200" dirty="0"/>
              <a:t>Different platforms have different promo code options and cannot check one by one for every platform</a:t>
            </a:r>
          </a:p>
          <a:p>
            <a:pPr marL="214313" indent="-214313">
              <a:buFont typeface="Arial" panose="020B0604020202020204" pitchFamily="34" charset="0"/>
              <a:buChar char="•"/>
            </a:pPr>
            <a:r>
              <a:rPr lang="en-US" sz="1200" dirty="0" smtClean="0"/>
              <a:t>Lack of transparency: have </a:t>
            </a:r>
            <a:r>
              <a:rPr lang="en-US" sz="1200" dirty="0"/>
              <a:t>hidden fees </a:t>
            </a:r>
            <a:r>
              <a:rPr lang="en-US" sz="1200" dirty="0" smtClean="0"/>
              <a:t>towards </a:t>
            </a:r>
            <a:r>
              <a:rPr lang="en-US" sz="1200" dirty="0"/>
              <a:t>the </a:t>
            </a:r>
            <a:r>
              <a:rPr lang="en-US" sz="1200" dirty="0" smtClean="0"/>
              <a:t>end stage </a:t>
            </a:r>
            <a:r>
              <a:rPr lang="en-US" sz="1200" dirty="0"/>
              <a:t>of </a:t>
            </a:r>
            <a:r>
              <a:rPr lang="en-US" sz="1200" dirty="0" smtClean="0"/>
              <a:t>ordering</a:t>
            </a:r>
            <a:endParaRPr lang="en-US" sz="1200" dirty="0"/>
          </a:p>
          <a:p>
            <a:pPr marL="214313" indent="-214313">
              <a:buFont typeface="Arial" panose="020B0604020202020204" pitchFamily="34" charset="0"/>
              <a:buChar char="•"/>
            </a:pPr>
            <a:r>
              <a:rPr lang="en-IN" sz="1200" dirty="0"/>
              <a:t>Premium plans of delivery are on the higher end </a:t>
            </a:r>
            <a:endParaRPr lang="en-IN" sz="1200" dirty="0" smtClean="0"/>
          </a:p>
          <a:p>
            <a:pPr marL="214313" indent="-214313">
              <a:buFont typeface="Arial" panose="020B0604020202020204" pitchFamily="34" charset="0"/>
              <a:buChar char="•"/>
            </a:pPr>
            <a:r>
              <a:rPr lang="en-IN" sz="1200" dirty="0" smtClean="0"/>
              <a:t>Frequent packaging waste, which goes against her eco-conscious values</a:t>
            </a:r>
            <a:endParaRPr lang="en-IN" sz="1200" dirty="0"/>
          </a:p>
        </p:txBody>
      </p:sp>
      <p:sp>
        <p:nvSpPr>
          <p:cNvPr id="35" name="TextBox 34"/>
          <p:cNvSpPr txBox="1"/>
          <p:nvPr/>
        </p:nvSpPr>
        <p:spPr>
          <a:xfrm>
            <a:off x="70042" y="4142652"/>
            <a:ext cx="2272994" cy="430887"/>
          </a:xfrm>
          <a:prstGeom prst="rect">
            <a:avLst/>
          </a:prstGeom>
          <a:noFill/>
        </p:spPr>
        <p:txBody>
          <a:bodyPr wrap="square" rtlCol="0">
            <a:spAutoFit/>
          </a:bodyPr>
          <a:lstStyle/>
          <a:p>
            <a:r>
              <a:rPr lang="en-IN" sz="1100" b="1" dirty="0" smtClean="0">
                <a:solidFill>
                  <a:srgbClr val="3C2A23"/>
                </a:solidFill>
              </a:rPr>
              <a:t>Health Conscious, foodie, eco-friendly </a:t>
            </a:r>
            <a:endParaRPr lang="en-IN" sz="1100" b="1" dirty="0">
              <a:solidFill>
                <a:srgbClr val="3C2A23"/>
              </a:solidFill>
            </a:endParaRPr>
          </a:p>
        </p:txBody>
      </p:sp>
    </p:spTree>
    <p:extLst>
      <p:ext uri="{BB962C8B-B14F-4D97-AF65-F5344CB8AC3E}">
        <p14:creationId xmlns:p14="http://schemas.microsoft.com/office/powerpoint/2010/main" val="2334789737"/>
      </p:ext>
    </p:extLst>
  </p:cSld>
  <p:clrMapOvr>
    <a:masterClrMapping/>
  </p:clrMapOvr>
  <p:transition spd="slow">
    <p:wip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0800000">
            <a:off x="1" y="0"/>
            <a:ext cx="9151424" cy="6858000"/>
          </a:xfrm>
          <a:prstGeom prst="rect">
            <a:avLst/>
          </a:prstGeom>
        </p:spPr>
      </p:pic>
      <p:grpSp>
        <p:nvGrpSpPr>
          <p:cNvPr id="3" name="Group 2"/>
          <p:cNvGrpSpPr/>
          <p:nvPr/>
        </p:nvGrpSpPr>
        <p:grpSpPr>
          <a:xfrm>
            <a:off x="86911" y="2813440"/>
            <a:ext cx="2245203" cy="1337396"/>
            <a:chOff x="86911" y="3241509"/>
            <a:chExt cx="2245203" cy="822966"/>
          </a:xfrm>
        </p:grpSpPr>
        <p:sp>
          <p:nvSpPr>
            <p:cNvPr id="8" name="TextBox 7"/>
            <p:cNvSpPr txBox="1"/>
            <p:nvPr/>
          </p:nvSpPr>
          <p:spPr>
            <a:xfrm>
              <a:off x="94888" y="3241509"/>
              <a:ext cx="1021532" cy="189390"/>
            </a:xfrm>
            <a:prstGeom prst="rect">
              <a:avLst/>
            </a:prstGeom>
            <a:noFill/>
          </p:spPr>
          <p:txBody>
            <a:bodyPr wrap="square" rtlCol="0">
              <a:spAutoFit/>
            </a:bodyPr>
            <a:lstStyle/>
            <a:p>
              <a:r>
                <a:rPr lang="en-IN" sz="1400" b="1" dirty="0">
                  <a:solidFill>
                    <a:srgbClr val="3C2A23"/>
                  </a:solidFill>
                </a:rPr>
                <a:t>AGE:</a:t>
              </a:r>
            </a:p>
          </p:txBody>
        </p:sp>
        <p:sp>
          <p:nvSpPr>
            <p:cNvPr id="9" name="TextBox 8"/>
            <p:cNvSpPr txBox="1"/>
            <p:nvPr/>
          </p:nvSpPr>
          <p:spPr>
            <a:xfrm>
              <a:off x="94888" y="3472342"/>
              <a:ext cx="1021532" cy="321962"/>
            </a:xfrm>
            <a:prstGeom prst="rect">
              <a:avLst/>
            </a:prstGeom>
            <a:noFill/>
          </p:spPr>
          <p:txBody>
            <a:bodyPr wrap="square" rtlCol="0">
              <a:spAutoFit/>
            </a:bodyPr>
            <a:lstStyle/>
            <a:p>
              <a:r>
                <a:rPr lang="en-IN" sz="1400" b="1" dirty="0">
                  <a:solidFill>
                    <a:srgbClr val="3C2A23"/>
                  </a:solidFill>
                </a:rPr>
                <a:t>ROLE:	</a:t>
              </a:r>
            </a:p>
          </p:txBody>
        </p:sp>
        <p:sp>
          <p:nvSpPr>
            <p:cNvPr id="10" name="TextBox 9"/>
            <p:cNvSpPr txBox="1"/>
            <p:nvPr/>
          </p:nvSpPr>
          <p:spPr>
            <a:xfrm>
              <a:off x="86911" y="3742512"/>
              <a:ext cx="1141697" cy="321963"/>
            </a:xfrm>
            <a:prstGeom prst="rect">
              <a:avLst/>
            </a:prstGeom>
            <a:noFill/>
          </p:spPr>
          <p:txBody>
            <a:bodyPr wrap="square" rtlCol="0">
              <a:spAutoFit/>
            </a:bodyPr>
            <a:lstStyle/>
            <a:p>
              <a:r>
                <a:rPr lang="en-IN" sz="1400" b="1" dirty="0">
                  <a:solidFill>
                    <a:srgbClr val="3C2A23"/>
                  </a:solidFill>
                </a:rPr>
                <a:t>LOCALITY:	</a:t>
              </a:r>
            </a:p>
          </p:txBody>
        </p:sp>
        <p:sp>
          <p:nvSpPr>
            <p:cNvPr id="12" name="TextBox 11"/>
            <p:cNvSpPr txBox="1"/>
            <p:nvPr/>
          </p:nvSpPr>
          <p:spPr>
            <a:xfrm>
              <a:off x="1299948" y="3241509"/>
              <a:ext cx="1021532" cy="189390"/>
            </a:xfrm>
            <a:prstGeom prst="rect">
              <a:avLst/>
            </a:prstGeom>
            <a:noFill/>
          </p:spPr>
          <p:txBody>
            <a:bodyPr wrap="square" rtlCol="0">
              <a:spAutoFit/>
            </a:bodyPr>
            <a:lstStyle/>
            <a:p>
              <a:pPr algn="r"/>
              <a:r>
                <a:rPr lang="en-IN" sz="1400" b="1" dirty="0" smtClean="0">
                  <a:solidFill>
                    <a:srgbClr val="3C2A23"/>
                  </a:solidFill>
                </a:rPr>
                <a:t>58 &amp; 48</a:t>
              </a:r>
              <a:endParaRPr lang="en-IN" sz="1400" b="1" dirty="0">
                <a:solidFill>
                  <a:srgbClr val="3C2A23"/>
                </a:solidFill>
              </a:endParaRPr>
            </a:p>
          </p:txBody>
        </p:sp>
        <p:sp>
          <p:nvSpPr>
            <p:cNvPr id="14" name="TextBox 13"/>
            <p:cNvSpPr txBox="1"/>
            <p:nvPr/>
          </p:nvSpPr>
          <p:spPr>
            <a:xfrm>
              <a:off x="745068" y="3491749"/>
              <a:ext cx="1587046" cy="189390"/>
            </a:xfrm>
            <a:prstGeom prst="rect">
              <a:avLst/>
            </a:prstGeom>
            <a:noFill/>
          </p:spPr>
          <p:txBody>
            <a:bodyPr wrap="square" rtlCol="0">
              <a:spAutoFit/>
            </a:bodyPr>
            <a:lstStyle/>
            <a:p>
              <a:pPr algn="r"/>
              <a:r>
                <a:rPr lang="en-IN" sz="1400" b="1" dirty="0" smtClean="0">
                  <a:solidFill>
                    <a:srgbClr val="3C2A23"/>
                  </a:solidFill>
                </a:rPr>
                <a:t>Factory workers</a:t>
              </a:r>
              <a:endParaRPr lang="en-IN" sz="1400" b="1" dirty="0">
                <a:solidFill>
                  <a:srgbClr val="3C2A23"/>
                </a:solidFill>
              </a:endParaRPr>
            </a:p>
          </p:txBody>
        </p:sp>
        <p:sp>
          <p:nvSpPr>
            <p:cNvPr id="15" name="TextBox 14"/>
            <p:cNvSpPr txBox="1"/>
            <p:nvPr/>
          </p:nvSpPr>
          <p:spPr>
            <a:xfrm>
              <a:off x="986295" y="3731649"/>
              <a:ext cx="1335186" cy="321963"/>
            </a:xfrm>
            <a:prstGeom prst="rect">
              <a:avLst/>
            </a:prstGeom>
            <a:noFill/>
          </p:spPr>
          <p:txBody>
            <a:bodyPr wrap="square" rtlCol="0">
              <a:spAutoFit/>
            </a:bodyPr>
            <a:lstStyle/>
            <a:p>
              <a:pPr algn="r"/>
              <a:r>
                <a:rPr lang="en-IN" sz="1400" b="1" dirty="0" smtClean="0">
                  <a:solidFill>
                    <a:srgbClr val="3C2A23"/>
                  </a:solidFill>
                </a:rPr>
                <a:t>Metropolitan  </a:t>
              </a:r>
              <a:r>
                <a:rPr lang="en-IN" sz="1400" b="1" dirty="0">
                  <a:solidFill>
                    <a:srgbClr val="3C2A23"/>
                  </a:solidFill>
                </a:rPr>
                <a:t>City</a:t>
              </a:r>
            </a:p>
          </p:txBody>
        </p:sp>
      </p:grpSp>
      <p:sp>
        <p:nvSpPr>
          <p:cNvPr id="17" name="Rectangle 16"/>
          <p:cNvSpPr/>
          <p:nvPr/>
        </p:nvSpPr>
        <p:spPr>
          <a:xfrm>
            <a:off x="109477" y="4378160"/>
            <a:ext cx="2241736" cy="2232660"/>
          </a:xfrm>
          <a:prstGeom prst="rect">
            <a:avLst/>
          </a:prstGeom>
          <a:gradFill>
            <a:gsLst>
              <a:gs pos="0">
                <a:srgbClr val="E83B3B"/>
              </a:gs>
              <a:gs pos="25000">
                <a:schemeClr val="accent2">
                  <a:lumMod val="97000"/>
                  <a:lumOff val="3000"/>
                </a:schemeClr>
              </a:gs>
              <a:gs pos="90000">
                <a:schemeClr val="accent2">
                  <a:lumMod val="60000"/>
                  <a:lumOff val="40000"/>
                  <a:alpha val="10000"/>
                </a:schemeClr>
              </a:gs>
            </a:gsLst>
            <a:lin ang="16200000" scaled="1"/>
          </a:gradFill>
          <a:ln>
            <a:noFill/>
          </a:ln>
          <a:effectLst>
            <a:outerShdw blurRad="101600" dist="50800" dir="5400000" algn="ctr" rotWithShape="0">
              <a:srgbClr val="000000">
                <a:alpha val="3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a:p>
        </p:txBody>
      </p:sp>
      <p:sp>
        <p:nvSpPr>
          <p:cNvPr id="18" name="TextBox 17"/>
          <p:cNvSpPr txBox="1"/>
          <p:nvPr/>
        </p:nvSpPr>
        <p:spPr>
          <a:xfrm>
            <a:off x="73744" y="4680610"/>
            <a:ext cx="1511216" cy="523220"/>
          </a:xfrm>
          <a:prstGeom prst="rect">
            <a:avLst/>
          </a:prstGeom>
          <a:noFill/>
        </p:spPr>
        <p:txBody>
          <a:bodyPr wrap="square" rtlCol="0">
            <a:spAutoFit/>
          </a:bodyPr>
          <a:lstStyle/>
          <a:p>
            <a:r>
              <a:rPr lang="en-IN" sz="1400" b="1" dirty="0">
                <a:solidFill>
                  <a:srgbClr val="3C2A23"/>
                </a:solidFill>
              </a:rPr>
              <a:t>KEY METRICS	</a:t>
            </a:r>
          </a:p>
        </p:txBody>
      </p:sp>
      <p:sp>
        <p:nvSpPr>
          <p:cNvPr id="19" name="TextBox 18"/>
          <p:cNvSpPr txBox="1"/>
          <p:nvPr/>
        </p:nvSpPr>
        <p:spPr>
          <a:xfrm>
            <a:off x="65461" y="4989482"/>
            <a:ext cx="2285752" cy="276999"/>
          </a:xfrm>
          <a:prstGeom prst="rect">
            <a:avLst/>
          </a:prstGeom>
          <a:noFill/>
        </p:spPr>
        <p:txBody>
          <a:bodyPr wrap="square" rtlCol="0">
            <a:spAutoFit/>
          </a:bodyPr>
          <a:lstStyle/>
          <a:p>
            <a:r>
              <a:rPr lang="en-IN" sz="1200" b="1" dirty="0">
                <a:solidFill>
                  <a:srgbClr val="3C2A23"/>
                </a:solidFill>
              </a:rPr>
              <a:t>Socioeconomic Position</a:t>
            </a:r>
          </a:p>
        </p:txBody>
      </p:sp>
      <p:cxnSp>
        <p:nvCxnSpPr>
          <p:cNvPr id="23" name="Straight Connector 22"/>
          <p:cNvCxnSpPr/>
          <p:nvPr/>
        </p:nvCxnSpPr>
        <p:spPr>
          <a:xfrm>
            <a:off x="161924" y="5276901"/>
            <a:ext cx="20653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Flowchart: Connector 23"/>
          <p:cNvSpPr/>
          <p:nvPr/>
        </p:nvSpPr>
        <p:spPr>
          <a:xfrm>
            <a:off x="986294" y="5246625"/>
            <a:ext cx="56410" cy="55802"/>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a:p>
        </p:txBody>
      </p:sp>
      <p:sp>
        <p:nvSpPr>
          <p:cNvPr id="25" name="TextBox 24"/>
          <p:cNvSpPr txBox="1"/>
          <p:nvPr/>
        </p:nvSpPr>
        <p:spPr>
          <a:xfrm>
            <a:off x="69933" y="5388732"/>
            <a:ext cx="2153556" cy="276999"/>
          </a:xfrm>
          <a:prstGeom prst="rect">
            <a:avLst/>
          </a:prstGeom>
          <a:noFill/>
        </p:spPr>
        <p:txBody>
          <a:bodyPr wrap="square" rtlCol="0">
            <a:spAutoFit/>
          </a:bodyPr>
          <a:lstStyle/>
          <a:p>
            <a:r>
              <a:rPr lang="en-IN" sz="1200" b="1" dirty="0">
                <a:solidFill>
                  <a:srgbClr val="3C2A23"/>
                </a:solidFill>
              </a:rPr>
              <a:t>Technical Literacy</a:t>
            </a:r>
          </a:p>
        </p:txBody>
      </p:sp>
      <p:cxnSp>
        <p:nvCxnSpPr>
          <p:cNvPr id="26" name="Straight Connector 25"/>
          <p:cNvCxnSpPr/>
          <p:nvPr/>
        </p:nvCxnSpPr>
        <p:spPr>
          <a:xfrm>
            <a:off x="158114" y="5672490"/>
            <a:ext cx="20653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Flowchart: Connector 26"/>
          <p:cNvSpPr/>
          <p:nvPr/>
        </p:nvSpPr>
        <p:spPr>
          <a:xfrm>
            <a:off x="1405897" y="5645875"/>
            <a:ext cx="56410" cy="55802"/>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a:p>
        </p:txBody>
      </p:sp>
      <p:sp>
        <p:nvSpPr>
          <p:cNvPr id="28" name="TextBox 27"/>
          <p:cNvSpPr txBox="1"/>
          <p:nvPr/>
        </p:nvSpPr>
        <p:spPr>
          <a:xfrm>
            <a:off x="65461" y="5786703"/>
            <a:ext cx="2153556" cy="276999"/>
          </a:xfrm>
          <a:prstGeom prst="rect">
            <a:avLst/>
          </a:prstGeom>
          <a:noFill/>
        </p:spPr>
        <p:txBody>
          <a:bodyPr wrap="square" rtlCol="0">
            <a:spAutoFit/>
          </a:bodyPr>
          <a:lstStyle/>
          <a:p>
            <a:r>
              <a:rPr lang="en-IN" sz="1200" b="1" dirty="0">
                <a:solidFill>
                  <a:srgbClr val="3C2A23"/>
                </a:solidFill>
              </a:rPr>
              <a:t>Schedule constraints</a:t>
            </a:r>
          </a:p>
        </p:txBody>
      </p:sp>
      <p:cxnSp>
        <p:nvCxnSpPr>
          <p:cNvPr id="29" name="Straight Connector 28"/>
          <p:cNvCxnSpPr/>
          <p:nvPr/>
        </p:nvCxnSpPr>
        <p:spPr>
          <a:xfrm>
            <a:off x="153641" y="6070461"/>
            <a:ext cx="20653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Flowchart: Connector 29"/>
          <p:cNvSpPr/>
          <p:nvPr/>
        </p:nvSpPr>
        <p:spPr>
          <a:xfrm>
            <a:off x="1597137" y="6042560"/>
            <a:ext cx="56410" cy="55802"/>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a:p>
        </p:txBody>
      </p:sp>
      <p:sp>
        <p:nvSpPr>
          <p:cNvPr id="31" name="TextBox 30"/>
          <p:cNvSpPr txBox="1"/>
          <p:nvPr/>
        </p:nvSpPr>
        <p:spPr>
          <a:xfrm>
            <a:off x="73531" y="6189224"/>
            <a:ext cx="2153556" cy="276999"/>
          </a:xfrm>
          <a:prstGeom prst="rect">
            <a:avLst/>
          </a:prstGeom>
          <a:noFill/>
        </p:spPr>
        <p:txBody>
          <a:bodyPr wrap="square" rtlCol="0">
            <a:spAutoFit/>
          </a:bodyPr>
          <a:lstStyle/>
          <a:p>
            <a:r>
              <a:rPr lang="en-IN" sz="1200" b="1" dirty="0">
                <a:solidFill>
                  <a:srgbClr val="3C2A23"/>
                </a:solidFill>
              </a:rPr>
              <a:t>Scale of expense</a:t>
            </a:r>
          </a:p>
        </p:txBody>
      </p:sp>
      <p:cxnSp>
        <p:nvCxnSpPr>
          <p:cNvPr id="32" name="Straight Connector 31"/>
          <p:cNvCxnSpPr/>
          <p:nvPr/>
        </p:nvCxnSpPr>
        <p:spPr>
          <a:xfrm>
            <a:off x="161711" y="6472982"/>
            <a:ext cx="20653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Flowchart: Connector 33"/>
          <p:cNvSpPr/>
          <p:nvPr/>
        </p:nvSpPr>
        <p:spPr>
          <a:xfrm>
            <a:off x="1077734" y="6441409"/>
            <a:ext cx="56410" cy="55802"/>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a:p>
        </p:txBody>
      </p:sp>
      <p:sp>
        <p:nvSpPr>
          <p:cNvPr id="2" name="Rectangle 1"/>
          <p:cNvSpPr/>
          <p:nvPr/>
        </p:nvSpPr>
        <p:spPr>
          <a:xfrm>
            <a:off x="-85286" y="21910"/>
            <a:ext cx="2613792" cy="523220"/>
          </a:xfrm>
          <a:prstGeom prst="rect">
            <a:avLst/>
          </a:prstGeom>
        </p:spPr>
        <p:txBody>
          <a:bodyPr wrap="none">
            <a:spAutoFit/>
          </a:bodyPr>
          <a:lstStyle/>
          <a:p>
            <a:r>
              <a:rPr lang="en-IN" sz="2800" b="1" dirty="0" smtClean="0"/>
              <a:t>Chris &amp; Taylor</a:t>
            </a:r>
            <a:endParaRPr lang="en-IN" sz="2800" b="1" dirty="0"/>
          </a:p>
        </p:txBody>
      </p:sp>
      <p:sp>
        <p:nvSpPr>
          <p:cNvPr id="36" name="Rectangle 35"/>
          <p:cNvSpPr/>
          <p:nvPr/>
        </p:nvSpPr>
        <p:spPr>
          <a:xfrm>
            <a:off x="2560887" y="99402"/>
            <a:ext cx="939884" cy="338554"/>
          </a:xfrm>
          <a:prstGeom prst="rect">
            <a:avLst/>
          </a:prstGeom>
        </p:spPr>
        <p:txBody>
          <a:bodyPr wrap="square">
            <a:spAutoFit/>
          </a:bodyPr>
          <a:lstStyle/>
          <a:p>
            <a:r>
              <a:rPr lang="en-IN" sz="1600" b="1" dirty="0"/>
              <a:t>ABOUT</a:t>
            </a:r>
            <a:endParaRPr lang="en-IN" sz="1600" dirty="0"/>
          </a:p>
        </p:txBody>
      </p:sp>
      <p:sp>
        <p:nvSpPr>
          <p:cNvPr id="37" name="Rectangle 36"/>
          <p:cNvSpPr/>
          <p:nvPr/>
        </p:nvSpPr>
        <p:spPr>
          <a:xfrm>
            <a:off x="2499735" y="437956"/>
            <a:ext cx="5836176" cy="2492990"/>
          </a:xfrm>
          <a:prstGeom prst="rect">
            <a:avLst/>
          </a:prstGeom>
        </p:spPr>
        <p:txBody>
          <a:bodyPr wrap="square">
            <a:spAutoFit/>
          </a:bodyPr>
          <a:lstStyle/>
          <a:p>
            <a:pPr algn="just"/>
            <a:r>
              <a:rPr lang="en-US" sz="1200" dirty="0"/>
              <a:t>	 Chris (36) and Taylor (34) are a married couple with two young kids, ages 4 and 7. Both work full-time – Chris in IT and Taylor as a teacher – which leaves them with little time for meal preparation. They seek food delivery solutions that cater to family needs, balancing quick delivery with a variety of affordable, kid-friendly meal options. They appreciate meals that the entire family will enjoy </a:t>
            </a:r>
            <a:r>
              <a:rPr lang="en-US" sz="1200" dirty="0" smtClean="0"/>
              <a:t>compromising on </a:t>
            </a:r>
            <a:r>
              <a:rPr lang="en-US" sz="1200" dirty="0"/>
              <a:t>health</a:t>
            </a:r>
            <a:r>
              <a:rPr lang="en-US" sz="1200" dirty="0" smtClean="0"/>
              <a:t>.</a:t>
            </a:r>
          </a:p>
          <a:p>
            <a:pPr algn="just"/>
            <a:endParaRPr lang="en-US" sz="1200" dirty="0"/>
          </a:p>
          <a:p>
            <a:pPr algn="just"/>
            <a:r>
              <a:rPr lang="en-US" sz="1200" dirty="0" smtClean="0"/>
              <a:t>The kids are foodie and eat a lot, while Chris is a cyclist and so he eats a full healthy meal. Taylor has longer shifts on weekdays and so she cannot cook daily. They cook together on the weekends, but for all the other days of the week, with kids going to school, the timelines are very packed and they needs a reliable service that can accept weekly food plans and deliver them on time everyday.</a:t>
            </a:r>
          </a:p>
          <a:p>
            <a:pPr algn="just"/>
            <a:r>
              <a:rPr lang="en-IN" sz="1200" dirty="0" smtClean="0"/>
              <a:t>They need healthy options to ensure that the kids stay in the best health.</a:t>
            </a:r>
            <a:endParaRPr lang="en-IN" sz="1200" dirty="0"/>
          </a:p>
        </p:txBody>
      </p:sp>
      <p:sp>
        <p:nvSpPr>
          <p:cNvPr id="38" name="Rectangle 37"/>
          <p:cNvSpPr/>
          <p:nvPr/>
        </p:nvSpPr>
        <p:spPr>
          <a:xfrm>
            <a:off x="2560887" y="3186673"/>
            <a:ext cx="939884" cy="300082"/>
          </a:xfrm>
          <a:prstGeom prst="rect">
            <a:avLst/>
          </a:prstGeom>
        </p:spPr>
        <p:txBody>
          <a:bodyPr wrap="square">
            <a:spAutoFit/>
          </a:bodyPr>
          <a:lstStyle/>
          <a:p>
            <a:r>
              <a:rPr lang="en-IN" sz="1350" b="1" dirty="0"/>
              <a:t>NEEDS</a:t>
            </a:r>
          </a:p>
        </p:txBody>
      </p:sp>
      <p:sp>
        <p:nvSpPr>
          <p:cNvPr id="39" name="Rectangle 38"/>
          <p:cNvSpPr/>
          <p:nvPr/>
        </p:nvSpPr>
        <p:spPr>
          <a:xfrm>
            <a:off x="2560887" y="3448313"/>
            <a:ext cx="5775024" cy="1015663"/>
          </a:xfrm>
          <a:prstGeom prst="rect">
            <a:avLst/>
          </a:prstGeom>
        </p:spPr>
        <p:txBody>
          <a:bodyPr wrap="square">
            <a:spAutoFit/>
          </a:bodyPr>
          <a:lstStyle/>
          <a:p>
            <a:pPr marL="214313" indent="-214313">
              <a:buFont typeface="Arial" panose="020B0604020202020204" pitchFamily="34" charset="0"/>
              <a:buChar char="•"/>
            </a:pPr>
            <a:r>
              <a:rPr lang="en-US" sz="1200" dirty="0"/>
              <a:t>Family-sized meals that offer a balance of nutrition and kid-friendly options</a:t>
            </a:r>
            <a:r>
              <a:rPr lang="en-US" sz="1200" dirty="0" smtClean="0"/>
              <a:t>.</a:t>
            </a:r>
          </a:p>
          <a:p>
            <a:pPr marL="214313" indent="-214313">
              <a:buFont typeface="Arial" panose="020B0604020202020204" pitchFamily="34" charset="0"/>
              <a:buChar char="•"/>
            </a:pPr>
            <a:r>
              <a:rPr lang="en-US" sz="1200" dirty="0"/>
              <a:t>Affordable, bundled meals to feed the whole family without overspending</a:t>
            </a:r>
            <a:r>
              <a:rPr lang="en-US" sz="1200" dirty="0" smtClean="0"/>
              <a:t>.</a:t>
            </a:r>
          </a:p>
          <a:p>
            <a:pPr marL="214313" indent="-214313">
              <a:buFont typeface="Arial" panose="020B0604020202020204" pitchFamily="34" charset="0"/>
              <a:buChar char="•"/>
            </a:pPr>
            <a:r>
              <a:rPr lang="en-US" sz="1200" dirty="0"/>
              <a:t>Quick delivery, especially on weekdays when both are busy with work and after-school activities</a:t>
            </a:r>
            <a:r>
              <a:rPr lang="en-US" sz="1200" dirty="0" smtClean="0"/>
              <a:t>.</a:t>
            </a:r>
          </a:p>
          <a:p>
            <a:pPr marL="214313" indent="-214313">
              <a:buFont typeface="Arial" panose="020B0604020202020204" pitchFamily="34" charset="0"/>
              <a:buChar char="•"/>
            </a:pPr>
            <a:r>
              <a:rPr lang="en-US" sz="1200" dirty="0"/>
              <a:t>Options to order food in advance or schedule weekly deliveries</a:t>
            </a:r>
            <a:endParaRPr lang="en-IN" sz="1200" dirty="0"/>
          </a:p>
        </p:txBody>
      </p:sp>
      <p:pic>
        <p:nvPicPr>
          <p:cNvPr id="33" name="Google Shape;71;p14"/>
          <p:cNvPicPr preferRelativeResize="0"/>
          <p:nvPr/>
        </p:nvPicPr>
        <p:blipFill>
          <a:blip r:embed="rId5">
            <a:extLst>
              <a:ext uri="{28A0092B-C50C-407E-A947-70E740481C1C}">
                <a14:useLocalDpi xmlns:a14="http://schemas.microsoft.com/office/drawing/2010/main" val="0"/>
              </a:ext>
            </a:extLst>
          </a:blip>
          <a:stretch>
            <a:fillRect/>
          </a:stretch>
        </p:blipFill>
        <p:spPr>
          <a:xfrm>
            <a:off x="81256" y="658342"/>
            <a:ext cx="2261780" cy="176120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42" name="Rectangle 41"/>
          <p:cNvSpPr/>
          <p:nvPr/>
        </p:nvSpPr>
        <p:spPr>
          <a:xfrm>
            <a:off x="2560884" y="4852981"/>
            <a:ext cx="1523433" cy="300082"/>
          </a:xfrm>
          <a:prstGeom prst="rect">
            <a:avLst/>
          </a:prstGeom>
        </p:spPr>
        <p:txBody>
          <a:bodyPr wrap="square">
            <a:spAutoFit/>
          </a:bodyPr>
          <a:lstStyle/>
          <a:p>
            <a:r>
              <a:rPr lang="en-IN" sz="1350" b="1" dirty="0"/>
              <a:t>PAIN POINTS</a:t>
            </a:r>
          </a:p>
        </p:txBody>
      </p:sp>
      <p:sp>
        <p:nvSpPr>
          <p:cNvPr id="43" name="Rectangle 42"/>
          <p:cNvSpPr/>
          <p:nvPr/>
        </p:nvSpPr>
        <p:spPr>
          <a:xfrm>
            <a:off x="2560884" y="5147204"/>
            <a:ext cx="5775027" cy="830997"/>
          </a:xfrm>
          <a:prstGeom prst="rect">
            <a:avLst/>
          </a:prstGeom>
        </p:spPr>
        <p:txBody>
          <a:bodyPr wrap="square">
            <a:spAutoFit/>
          </a:bodyPr>
          <a:lstStyle/>
          <a:p>
            <a:pPr marL="214313" indent="-214313">
              <a:buFont typeface="Arial" panose="020B0604020202020204" pitchFamily="34" charset="0"/>
              <a:buChar char="•"/>
            </a:pPr>
            <a:r>
              <a:rPr lang="en-US" sz="1200" dirty="0" smtClean="0"/>
              <a:t>Many </a:t>
            </a:r>
            <a:r>
              <a:rPr lang="en-US" sz="1200" dirty="0"/>
              <a:t>apps lack bundled family deals, making individual orders more expensive. </a:t>
            </a:r>
            <a:endParaRPr lang="en-US" sz="1200" dirty="0" smtClean="0"/>
          </a:p>
          <a:p>
            <a:pPr marL="214313" indent="-214313">
              <a:buFont typeface="Arial" panose="020B0604020202020204" pitchFamily="34" charset="0"/>
              <a:buChar char="•"/>
            </a:pPr>
            <a:r>
              <a:rPr lang="en-US" sz="1200" dirty="0"/>
              <a:t>Limited healthy and kid-friendly options, with too many spicy or complex dishes</a:t>
            </a:r>
            <a:r>
              <a:rPr lang="en-US" sz="1200" dirty="0" smtClean="0"/>
              <a:t>.</a:t>
            </a:r>
          </a:p>
          <a:p>
            <a:pPr marL="214313" indent="-214313">
              <a:buFont typeface="Arial" panose="020B0604020202020204" pitchFamily="34" charset="0"/>
              <a:buChar char="•"/>
            </a:pPr>
            <a:r>
              <a:rPr lang="en-US" sz="1200" dirty="0"/>
              <a:t>Challenges finding variety without paying high delivery fees</a:t>
            </a:r>
            <a:r>
              <a:rPr lang="en-US" sz="1200" dirty="0" smtClean="0"/>
              <a:t>.</a:t>
            </a:r>
          </a:p>
          <a:p>
            <a:pPr marL="214313" indent="-214313">
              <a:buFont typeface="Arial" panose="020B0604020202020204" pitchFamily="34" charset="0"/>
              <a:buChar char="•"/>
            </a:pPr>
            <a:r>
              <a:rPr lang="en-US" sz="1200" dirty="0"/>
              <a:t>Often faces inaccurate delivery times, which disrupts their evening routines.</a:t>
            </a:r>
            <a:endParaRPr lang="en-US" sz="1200" dirty="0" smtClean="0"/>
          </a:p>
        </p:txBody>
      </p:sp>
      <p:sp>
        <p:nvSpPr>
          <p:cNvPr id="35" name="TextBox 34"/>
          <p:cNvSpPr txBox="1"/>
          <p:nvPr/>
        </p:nvSpPr>
        <p:spPr>
          <a:xfrm>
            <a:off x="70042" y="4142652"/>
            <a:ext cx="2272994" cy="430887"/>
          </a:xfrm>
          <a:prstGeom prst="rect">
            <a:avLst/>
          </a:prstGeom>
          <a:noFill/>
        </p:spPr>
        <p:txBody>
          <a:bodyPr wrap="square" rtlCol="0">
            <a:spAutoFit/>
          </a:bodyPr>
          <a:lstStyle/>
          <a:p>
            <a:r>
              <a:rPr lang="en-IN" sz="1100" b="1" dirty="0">
                <a:solidFill>
                  <a:srgbClr val="3C2A23"/>
                </a:solidFill>
              </a:rPr>
              <a:t>F</a:t>
            </a:r>
            <a:r>
              <a:rPr lang="en-IN" sz="1100" b="1" dirty="0" smtClean="0">
                <a:solidFill>
                  <a:srgbClr val="3C2A23"/>
                </a:solidFill>
              </a:rPr>
              <a:t>oodie, gym enthusiast, two young kids, cyclist</a:t>
            </a:r>
            <a:endParaRPr lang="en-IN" sz="1100" b="1" dirty="0">
              <a:solidFill>
                <a:srgbClr val="3C2A23"/>
              </a:solidFill>
            </a:endParaRPr>
          </a:p>
        </p:txBody>
      </p:sp>
    </p:spTree>
    <p:extLst>
      <p:ext uri="{BB962C8B-B14F-4D97-AF65-F5344CB8AC3E}">
        <p14:creationId xmlns:p14="http://schemas.microsoft.com/office/powerpoint/2010/main" val="1964119162"/>
      </p:ext>
    </p:extLst>
  </p:cSld>
  <p:clrMapOvr>
    <a:masterClrMapping/>
  </p:clrMapOvr>
  <p:transition spd="slow">
    <p:wip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 name="Picture 62"/>
          <p:cNvPicPr>
            <a:picLocks noChangeAspect="1"/>
          </p:cNvPicPr>
          <p:nvPr/>
        </p:nvPicPr>
        <p:blipFill rotWithShape="1">
          <a:blip r:embed="rId3">
            <a:extLst>
              <a:ext uri="{28A0092B-C50C-407E-A947-70E740481C1C}">
                <a14:useLocalDpi xmlns:a14="http://schemas.microsoft.com/office/drawing/2010/main" val="0"/>
              </a:ext>
            </a:extLst>
          </a:blip>
          <a:srcRect r="33720"/>
          <a:stretch/>
        </p:blipFill>
        <p:spPr>
          <a:xfrm rot="10800000">
            <a:off x="1043974" y="-9123"/>
            <a:ext cx="8087360" cy="6858000"/>
          </a:xfrm>
          <a:prstGeom prst="rect">
            <a:avLst/>
          </a:prstGeom>
        </p:spPr>
      </p:pic>
      <p:pic>
        <p:nvPicPr>
          <p:cNvPr id="51" name="Picture 5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14293" y="3791387"/>
            <a:ext cx="1490043" cy="3005636"/>
          </a:xfrm>
          <a:prstGeom prst="rect">
            <a:avLst/>
          </a:prstGeom>
        </p:spPr>
      </p:pic>
      <p:sp>
        <p:nvSpPr>
          <p:cNvPr id="56" name="Title 1"/>
          <p:cNvSpPr txBox="1">
            <a:spLocks/>
          </p:cNvSpPr>
          <p:nvPr/>
        </p:nvSpPr>
        <p:spPr>
          <a:xfrm>
            <a:off x="1024136" y="83096"/>
            <a:ext cx="3418771" cy="563825"/>
          </a:xfrm>
          <a:prstGeom prst="rect">
            <a:avLst/>
          </a:prstGeom>
        </p:spPr>
        <p:txBody>
          <a:bodyPr vert="horz" lIns="91440" tIns="45720" rIns="91440" bIns="45720" rtlCol="0" anchor="t">
            <a:normAutofit/>
          </a:bodyPr>
          <a:lstStyle>
            <a:lvl1pPr algn="r" defTabSz="685800" rtl="0" eaLnBrk="1" latinLnBrk="0" hangingPunct="1">
              <a:lnSpc>
                <a:spcPct val="90000"/>
              </a:lnSpc>
              <a:spcBef>
                <a:spcPct val="0"/>
              </a:spcBef>
              <a:buNone/>
              <a:defRPr sz="4200" b="0" i="0" kern="1200" cap="none">
                <a:solidFill>
                  <a:schemeClr val="tx1"/>
                </a:solidFill>
                <a:effectLst/>
                <a:latin typeface="+mj-lt"/>
                <a:ea typeface="+mj-ea"/>
                <a:cs typeface="+mj-cs"/>
              </a:defRPr>
            </a:lvl1pPr>
          </a:lstStyle>
          <a:p>
            <a:pPr algn="l"/>
            <a:r>
              <a:rPr lang="en-IN" sz="2800" b="1" dirty="0"/>
              <a:t>Wireframes</a:t>
            </a:r>
          </a:p>
        </p:txBody>
      </p:sp>
      <p:sp>
        <p:nvSpPr>
          <p:cNvPr id="65" name="Line Callout 1 (Accent Bar) 64"/>
          <p:cNvSpPr/>
          <p:nvPr/>
        </p:nvSpPr>
        <p:spPr>
          <a:xfrm>
            <a:off x="1810127" y="617616"/>
            <a:ext cx="1862714" cy="680847"/>
          </a:xfrm>
          <a:prstGeom prst="accentCallout1">
            <a:avLst>
              <a:gd name="adj1" fmla="val 21421"/>
              <a:gd name="adj2" fmla="val -2871"/>
              <a:gd name="adj3" fmla="val 112500"/>
              <a:gd name="adj4" fmla="val -38333"/>
            </a:avLst>
          </a:prstGeom>
          <a:scene3d>
            <a:camera prst="orthographicFront"/>
            <a:lightRig rig="threePt" dir="t"/>
          </a:scene3d>
          <a:sp3d prstMaterial="metal"/>
        </p:spPr>
        <p:style>
          <a:lnRef idx="1">
            <a:schemeClr val="accent5"/>
          </a:lnRef>
          <a:fillRef idx="2">
            <a:schemeClr val="accent5"/>
          </a:fillRef>
          <a:effectRef idx="1">
            <a:schemeClr val="accent5"/>
          </a:effectRef>
          <a:fontRef idx="minor">
            <a:schemeClr val="dk1"/>
          </a:fontRef>
        </p:style>
        <p:txBody>
          <a:bodyPr rtlCol="0" anchor="ctr"/>
          <a:lstStyle/>
          <a:p>
            <a:pPr algn="ctr"/>
            <a:endParaRPr lang="en-IN" sz="1000"/>
          </a:p>
        </p:txBody>
      </p:sp>
      <p:sp>
        <p:nvSpPr>
          <p:cNvPr id="57" name="TextBox 56"/>
          <p:cNvSpPr txBox="1"/>
          <p:nvPr/>
        </p:nvSpPr>
        <p:spPr>
          <a:xfrm>
            <a:off x="1770197" y="596307"/>
            <a:ext cx="2032712" cy="646331"/>
          </a:xfrm>
          <a:prstGeom prst="rect">
            <a:avLst/>
          </a:prstGeom>
          <a:noFill/>
          <a:ln>
            <a:noFill/>
          </a:ln>
        </p:spPr>
        <p:txBody>
          <a:bodyPr wrap="square" rtlCol="0">
            <a:spAutoFit/>
          </a:bodyPr>
          <a:lstStyle/>
          <a:p>
            <a:r>
              <a:rPr lang="en-IN" sz="900" dirty="0">
                <a:solidFill>
                  <a:schemeClr val="bg1"/>
                </a:solidFill>
              </a:rPr>
              <a:t>The initial landing page for the app, where it allows existing users to navigate to login page and new users to the registration page</a:t>
            </a:r>
          </a:p>
        </p:txBody>
      </p:sp>
      <p:sp>
        <p:nvSpPr>
          <p:cNvPr id="66" name="Line Callout 1 (Accent Bar) 65"/>
          <p:cNvSpPr/>
          <p:nvPr/>
        </p:nvSpPr>
        <p:spPr>
          <a:xfrm>
            <a:off x="1870392" y="5916037"/>
            <a:ext cx="1911628" cy="784830"/>
          </a:xfrm>
          <a:prstGeom prst="accentCallout1">
            <a:avLst>
              <a:gd name="adj1" fmla="val 21421"/>
              <a:gd name="adj2" fmla="val -2871"/>
              <a:gd name="adj3" fmla="val 65306"/>
              <a:gd name="adj4" fmla="val -39544"/>
            </a:avLst>
          </a:prstGeom>
          <a:scene3d>
            <a:camera prst="orthographicFront"/>
            <a:lightRig rig="threePt" dir="t"/>
          </a:scene3d>
          <a:sp3d prstMaterial="metal"/>
        </p:spPr>
        <p:style>
          <a:lnRef idx="1">
            <a:schemeClr val="accent5"/>
          </a:lnRef>
          <a:fillRef idx="2">
            <a:schemeClr val="accent5"/>
          </a:fillRef>
          <a:effectRef idx="1">
            <a:schemeClr val="accent5"/>
          </a:effectRef>
          <a:fontRef idx="minor">
            <a:schemeClr val="dk1"/>
          </a:fontRef>
        </p:style>
        <p:txBody>
          <a:bodyPr rtlCol="0" anchor="ctr"/>
          <a:lstStyle/>
          <a:p>
            <a:pPr algn="ctr"/>
            <a:endParaRPr lang="en-IN" sz="1000"/>
          </a:p>
        </p:txBody>
      </p:sp>
      <p:sp>
        <p:nvSpPr>
          <p:cNvPr id="60" name="TextBox 59"/>
          <p:cNvSpPr txBox="1"/>
          <p:nvPr/>
        </p:nvSpPr>
        <p:spPr>
          <a:xfrm>
            <a:off x="1864888" y="5985286"/>
            <a:ext cx="1917132" cy="646331"/>
          </a:xfrm>
          <a:prstGeom prst="rect">
            <a:avLst/>
          </a:prstGeom>
          <a:noFill/>
          <a:ln>
            <a:noFill/>
          </a:ln>
        </p:spPr>
        <p:txBody>
          <a:bodyPr wrap="square" rtlCol="0">
            <a:spAutoFit/>
          </a:bodyPr>
          <a:lstStyle/>
          <a:p>
            <a:r>
              <a:rPr lang="en-IN" sz="900" dirty="0">
                <a:solidFill>
                  <a:schemeClr val="bg1"/>
                </a:solidFill>
              </a:rPr>
              <a:t>The home screen allows users to search for a food item and then displays cheapest/fastest options for them to checkout</a:t>
            </a:r>
          </a:p>
        </p:txBody>
      </p:sp>
      <p:sp>
        <p:nvSpPr>
          <p:cNvPr id="68" name="Line Callout 1 (Accent Bar) 67"/>
          <p:cNvSpPr/>
          <p:nvPr/>
        </p:nvSpPr>
        <p:spPr>
          <a:xfrm>
            <a:off x="1780748" y="3085270"/>
            <a:ext cx="2011182" cy="738664"/>
          </a:xfrm>
          <a:prstGeom prst="accentCallout1">
            <a:avLst>
              <a:gd name="adj1" fmla="val 28136"/>
              <a:gd name="adj2" fmla="val 102263"/>
              <a:gd name="adj3" fmla="val -85597"/>
              <a:gd name="adj4" fmla="val 149435"/>
            </a:avLst>
          </a:prstGeom>
          <a:scene3d>
            <a:camera prst="orthographicFront"/>
            <a:lightRig rig="threePt" dir="t"/>
          </a:scene3d>
          <a:sp3d prstMaterial="metal"/>
        </p:spPr>
        <p:style>
          <a:lnRef idx="1">
            <a:schemeClr val="accent5"/>
          </a:lnRef>
          <a:fillRef idx="2">
            <a:schemeClr val="accent5"/>
          </a:fillRef>
          <a:effectRef idx="1">
            <a:schemeClr val="accent5"/>
          </a:effectRef>
          <a:fontRef idx="minor">
            <a:schemeClr val="dk1"/>
          </a:fontRef>
        </p:style>
        <p:txBody>
          <a:bodyPr rtlCol="0" anchor="ctr"/>
          <a:lstStyle/>
          <a:p>
            <a:pPr algn="ctr"/>
            <a:endParaRPr lang="en-IN" sz="1000"/>
          </a:p>
        </p:txBody>
      </p:sp>
      <p:pic>
        <p:nvPicPr>
          <p:cNvPr id="41" name="Picture 4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3414" y="554740"/>
            <a:ext cx="1524098" cy="3011719"/>
          </a:xfrm>
          <a:prstGeom prst="rect">
            <a:avLst/>
          </a:prstGeom>
        </p:spPr>
      </p:pic>
      <p:pic>
        <p:nvPicPr>
          <p:cNvPr id="44" name="Picture 4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5235" y="646921"/>
            <a:ext cx="1407038" cy="2859379"/>
          </a:xfrm>
          <a:prstGeom prst="rect">
            <a:avLst/>
          </a:prstGeom>
          <a:ln>
            <a:noFill/>
          </a:ln>
          <a:effectLst>
            <a:softEdge rad="112500"/>
          </a:effectLst>
        </p:spPr>
      </p:pic>
      <p:pic>
        <p:nvPicPr>
          <p:cNvPr id="49" name="Picture 4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6970" y="3695303"/>
            <a:ext cx="1510542" cy="3046984"/>
          </a:xfrm>
          <a:prstGeom prst="rect">
            <a:avLst/>
          </a:prstGeom>
        </p:spPr>
      </p:pic>
      <p:pic>
        <p:nvPicPr>
          <p:cNvPr id="50" name="Picture 4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4013" y="3792639"/>
            <a:ext cx="1357873" cy="2908300"/>
          </a:xfrm>
          <a:prstGeom prst="rect">
            <a:avLst/>
          </a:prstGeom>
          <a:ln>
            <a:noFill/>
          </a:ln>
          <a:effectLst>
            <a:softEdge rad="112500"/>
          </a:effectLst>
        </p:spPr>
      </p:pic>
      <p:sp>
        <p:nvSpPr>
          <p:cNvPr id="58" name="TextBox 57"/>
          <p:cNvSpPr txBox="1"/>
          <p:nvPr/>
        </p:nvSpPr>
        <p:spPr>
          <a:xfrm>
            <a:off x="1802621" y="3105834"/>
            <a:ext cx="2015691" cy="646331"/>
          </a:xfrm>
          <a:prstGeom prst="rect">
            <a:avLst/>
          </a:prstGeom>
          <a:noFill/>
          <a:ln>
            <a:noFill/>
          </a:ln>
        </p:spPr>
        <p:txBody>
          <a:bodyPr wrap="square" rtlCol="0">
            <a:spAutoFit/>
          </a:bodyPr>
          <a:lstStyle/>
          <a:p>
            <a:r>
              <a:rPr lang="en-IN" sz="900" dirty="0">
                <a:solidFill>
                  <a:schemeClr val="bg1"/>
                </a:solidFill>
              </a:rPr>
              <a:t>The Registration page allows new users register and verifies their information. Once verified they are taken to the login page</a:t>
            </a:r>
          </a:p>
        </p:txBody>
      </p:sp>
      <p:pic>
        <p:nvPicPr>
          <p:cNvPr id="45" name="Picture 4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86933" y="596307"/>
            <a:ext cx="1522759" cy="3009074"/>
          </a:xfrm>
          <a:prstGeom prst="rect">
            <a:avLst/>
          </a:prstGeom>
        </p:spPr>
      </p:pic>
      <p:pic>
        <p:nvPicPr>
          <p:cNvPr id="46" name="Picture 4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989144" y="688242"/>
            <a:ext cx="1314356" cy="2844598"/>
          </a:xfrm>
          <a:prstGeom prst="rect">
            <a:avLst/>
          </a:prstGeom>
          <a:ln>
            <a:noFill/>
          </a:ln>
          <a:effectLst>
            <a:softEdge rad="112500"/>
          </a:effectLst>
        </p:spPr>
      </p:pic>
      <p:sp>
        <p:nvSpPr>
          <p:cNvPr id="69" name="Line Callout 1 (Accent Bar) 68"/>
          <p:cNvSpPr/>
          <p:nvPr/>
        </p:nvSpPr>
        <p:spPr>
          <a:xfrm>
            <a:off x="5535120" y="617616"/>
            <a:ext cx="1773448" cy="680847"/>
          </a:xfrm>
          <a:prstGeom prst="accentCallout1">
            <a:avLst>
              <a:gd name="adj1" fmla="val 34105"/>
              <a:gd name="adj2" fmla="val 101854"/>
              <a:gd name="adj3" fmla="val 108024"/>
              <a:gd name="adj4" fmla="val 132568"/>
            </a:avLst>
          </a:prstGeom>
          <a:scene3d>
            <a:camera prst="orthographicFront"/>
            <a:lightRig rig="threePt" dir="t"/>
          </a:scene3d>
          <a:sp3d prstMaterial="metal"/>
        </p:spPr>
        <p:style>
          <a:lnRef idx="1">
            <a:schemeClr val="accent5"/>
          </a:lnRef>
          <a:fillRef idx="2">
            <a:schemeClr val="accent5"/>
          </a:fillRef>
          <a:effectRef idx="1">
            <a:schemeClr val="accent5"/>
          </a:effectRef>
          <a:fontRef idx="minor">
            <a:schemeClr val="dk1"/>
          </a:fontRef>
        </p:style>
        <p:txBody>
          <a:bodyPr rtlCol="0" anchor="ctr"/>
          <a:lstStyle/>
          <a:p>
            <a:pPr algn="ctr"/>
            <a:endParaRPr lang="en-IN" sz="1000"/>
          </a:p>
        </p:txBody>
      </p:sp>
      <p:sp>
        <p:nvSpPr>
          <p:cNvPr id="71" name="Line Callout 1 (Accent Bar) 70"/>
          <p:cNvSpPr/>
          <p:nvPr/>
        </p:nvSpPr>
        <p:spPr>
          <a:xfrm>
            <a:off x="5459730" y="3532840"/>
            <a:ext cx="1931687" cy="819711"/>
          </a:xfrm>
          <a:prstGeom prst="accentCallout1">
            <a:avLst>
              <a:gd name="adj1" fmla="val 14728"/>
              <a:gd name="adj2" fmla="val -1005"/>
              <a:gd name="adj3" fmla="val 106725"/>
              <a:gd name="adj4" fmla="val -26001"/>
            </a:avLst>
          </a:prstGeom>
          <a:scene3d>
            <a:camera prst="orthographicFront"/>
            <a:lightRig rig="threePt" dir="t"/>
          </a:scene3d>
          <a:sp3d prstMaterial="metal"/>
        </p:spPr>
        <p:style>
          <a:lnRef idx="1">
            <a:schemeClr val="accent5"/>
          </a:lnRef>
          <a:fillRef idx="2">
            <a:schemeClr val="accent5"/>
          </a:fillRef>
          <a:effectRef idx="1">
            <a:schemeClr val="accent5"/>
          </a:effectRef>
          <a:fontRef idx="minor">
            <a:schemeClr val="dk1"/>
          </a:fontRef>
        </p:style>
        <p:txBody>
          <a:bodyPr rtlCol="0" anchor="ctr"/>
          <a:lstStyle/>
          <a:p>
            <a:pPr algn="ctr"/>
            <a:endParaRPr lang="en-IN" sz="1000"/>
          </a:p>
        </p:txBody>
      </p:sp>
      <p:sp>
        <p:nvSpPr>
          <p:cNvPr id="70" name="Line Callout 1 (Accent Bar) 69"/>
          <p:cNvSpPr/>
          <p:nvPr/>
        </p:nvSpPr>
        <p:spPr>
          <a:xfrm>
            <a:off x="5545158" y="5916036"/>
            <a:ext cx="1771754" cy="710804"/>
          </a:xfrm>
          <a:prstGeom prst="accentCallout1">
            <a:avLst>
              <a:gd name="adj1" fmla="val 28882"/>
              <a:gd name="adj2" fmla="val 100922"/>
              <a:gd name="adj3" fmla="val 98324"/>
              <a:gd name="adj4" fmla="val 128826"/>
            </a:avLst>
          </a:prstGeom>
          <a:scene3d>
            <a:camera prst="orthographicFront"/>
            <a:lightRig rig="threePt" dir="t"/>
          </a:scene3d>
          <a:sp3d prstMaterial="metal"/>
        </p:spPr>
        <p:style>
          <a:lnRef idx="1">
            <a:schemeClr val="accent5"/>
          </a:lnRef>
          <a:fillRef idx="2">
            <a:schemeClr val="accent5"/>
          </a:fillRef>
          <a:effectRef idx="1">
            <a:schemeClr val="accent5"/>
          </a:effectRef>
          <a:fontRef idx="minor">
            <a:schemeClr val="dk1"/>
          </a:fontRef>
        </p:style>
        <p:txBody>
          <a:bodyPr rtlCol="0" anchor="ctr"/>
          <a:lstStyle/>
          <a:p>
            <a:pPr algn="ctr"/>
            <a:endParaRPr lang="en-IN" sz="1000" dirty="0"/>
          </a:p>
        </p:txBody>
      </p:sp>
      <p:pic>
        <p:nvPicPr>
          <p:cNvPr id="47" name="Picture 4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12021" y="588792"/>
            <a:ext cx="1518931" cy="3001509"/>
          </a:xfrm>
          <a:prstGeom prst="rect">
            <a:avLst/>
          </a:prstGeom>
        </p:spPr>
      </p:pic>
      <p:pic>
        <p:nvPicPr>
          <p:cNvPr id="48" name="Picture 4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526554" y="698944"/>
            <a:ext cx="1289863" cy="2791588"/>
          </a:xfrm>
          <a:prstGeom prst="rect">
            <a:avLst/>
          </a:prstGeom>
          <a:ln>
            <a:noFill/>
          </a:ln>
          <a:effectLst>
            <a:softEdge rad="112500"/>
          </a:effectLst>
        </p:spPr>
      </p:pic>
      <p:sp>
        <p:nvSpPr>
          <p:cNvPr id="59" name="TextBox 58"/>
          <p:cNvSpPr txBox="1"/>
          <p:nvPr/>
        </p:nvSpPr>
        <p:spPr>
          <a:xfrm>
            <a:off x="5535119" y="617616"/>
            <a:ext cx="1821508" cy="646331"/>
          </a:xfrm>
          <a:prstGeom prst="rect">
            <a:avLst/>
          </a:prstGeom>
          <a:noFill/>
          <a:ln>
            <a:noFill/>
          </a:ln>
        </p:spPr>
        <p:txBody>
          <a:bodyPr wrap="square" rtlCol="0">
            <a:spAutoFit/>
          </a:bodyPr>
          <a:lstStyle/>
          <a:p>
            <a:r>
              <a:rPr lang="en-IN" sz="900" dirty="0">
                <a:solidFill>
                  <a:schemeClr val="bg1"/>
                </a:solidFill>
              </a:rPr>
              <a:t>The login page verifies if the user exists in the system and then allows them to enter the application</a:t>
            </a:r>
          </a:p>
        </p:txBody>
      </p:sp>
      <p:pic>
        <p:nvPicPr>
          <p:cNvPr id="52" name="Picture 5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993130" y="3915836"/>
            <a:ext cx="1331338" cy="2829218"/>
          </a:xfrm>
          <a:prstGeom prst="rect">
            <a:avLst/>
          </a:prstGeom>
          <a:ln>
            <a:noFill/>
          </a:ln>
          <a:effectLst>
            <a:softEdge rad="112500"/>
          </a:effectLst>
        </p:spPr>
      </p:pic>
      <p:sp>
        <p:nvSpPr>
          <p:cNvPr id="61" name="TextBox 60"/>
          <p:cNvSpPr txBox="1"/>
          <p:nvPr/>
        </p:nvSpPr>
        <p:spPr>
          <a:xfrm>
            <a:off x="5444482" y="3532840"/>
            <a:ext cx="1946935" cy="784830"/>
          </a:xfrm>
          <a:prstGeom prst="rect">
            <a:avLst/>
          </a:prstGeom>
          <a:noFill/>
          <a:ln>
            <a:noFill/>
          </a:ln>
        </p:spPr>
        <p:txBody>
          <a:bodyPr wrap="square" rtlCol="0">
            <a:spAutoFit/>
          </a:bodyPr>
          <a:lstStyle/>
          <a:p>
            <a:r>
              <a:rPr lang="en-IN" sz="900" dirty="0">
                <a:solidFill>
                  <a:schemeClr val="bg1"/>
                </a:solidFill>
              </a:rPr>
              <a:t>The menu selection page allows user to add one or more menu item to the bag and checkout the order from users own application</a:t>
            </a:r>
          </a:p>
          <a:p>
            <a:r>
              <a:rPr lang="en-IN" sz="900" dirty="0">
                <a:solidFill>
                  <a:schemeClr val="bg1"/>
                </a:solidFill>
              </a:rPr>
              <a:t>by switching from the current </a:t>
            </a:r>
          </a:p>
        </p:txBody>
      </p:sp>
      <p:pic>
        <p:nvPicPr>
          <p:cNvPr id="53" name="Picture 5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12021" y="3745406"/>
            <a:ext cx="1505421" cy="3036654"/>
          </a:xfrm>
          <a:prstGeom prst="rect">
            <a:avLst/>
          </a:prstGeom>
        </p:spPr>
      </p:pic>
      <p:pic>
        <p:nvPicPr>
          <p:cNvPr id="54" name="Picture 53"/>
          <p:cNvPicPr>
            <a:picLocks noChangeAspect="1"/>
          </p:cNvPicPr>
          <p:nvPr/>
        </p:nvPicPr>
        <p:blipFill>
          <a:blip r:embed="rId10">
            <a:extLst>
              <a:ext uri="{BEBA8EAE-BF5A-486C-A8C5-ECC9F3942E4B}">
                <a14:imgProps xmlns:a14="http://schemas.microsoft.com/office/drawing/2010/main">
                  <a14:imgLayer r:embed="rId11">
                    <a14:imgEffect>
                      <a14:saturation sat="0"/>
                    </a14:imgEffect>
                  </a14:imgLayer>
                </a14:imgProps>
              </a:ext>
              <a:ext uri="{28A0092B-C50C-407E-A947-70E740481C1C}">
                <a14:useLocalDpi xmlns:a14="http://schemas.microsoft.com/office/drawing/2010/main" val="0"/>
              </a:ext>
            </a:extLst>
          </a:blip>
          <a:stretch>
            <a:fillRect/>
          </a:stretch>
        </p:blipFill>
        <p:spPr>
          <a:xfrm>
            <a:off x="7515684" y="3906781"/>
            <a:ext cx="1291016" cy="2794085"/>
          </a:xfrm>
          <a:prstGeom prst="rect">
            <a:avLst/>
          </a:prstGeom>
          <a:ln>
            <a:noFill/>
          </a:ln>
          <a:effectLst>
            <a:softEdge rad="112500"/>
          </a:effectLst>
        </p:spPr>
      </p:pic>
      <p:sp>
        <p:nvSpPr>
          <p:cNvPr id="62" name="TextBox 61"/>
          <p:cNvSpPr txBox="1"/>
          <p:nvPr/>
        </p:nvSpPr>
        <p:spPr>
          <a:xfrm>
            <a:off x="5530342" y="5882670"/>
            <a:ext cx="1784907" cy="784830"/>
          </a:xfrm>
          <a:prstGeom prst="rect">
            <a:avLst/>
          </a:prstGeom>
          <a:noFill/>
          <a:ln>
            <a:noFill/>
          </a:ln>
        </p:spPr>
        <p:txBody>
          <a:bodyPr wrap="square" rtlCol="0">
            <a:spAutoFit/>
          </a:bodyPr>
          <a:lstStyle/>
          <a:p>
            <a:r>
              <a:rPr lang="en-IN" sz="900" dirty="0">
                <a:solidFill>
                  <a:schemeClr val="bg1"/>
                </a:solidFill>
              </a:rPr>
              <a:t>Once ordered, the application then allows user to track their order with real time updates till the order is delivered to the user</a:t>
            </a:r>
          </a:p>
        </p:txBody>
      </p:sp>
      <p:sp>
        <p:nvSpPr>
          <p:cNvPr id="2" name="Oval 1"/>
          <p:cNvSpPr/>
          <p:nvPr/>
        </p:nvSpPr>
        <p:spPr>
          <a:xfrm>
            <a:off x="1799487" y="1193785"/>
            <a:ext cx="286518" cy="2786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p:cNvSpPr txBox="1"/>
          <p:nvPr/>
        </p:nvSpPr>
        <p:spPr>
          <a:xfrm>
            <a:off x="1789523" y="1155482"/>
            <a:ext cx="295569" cy="369332"/>
          </a:xfrm>
          <a:prstGeom prst="rect">
            <a:avLst/>
          </a:prstGeom>
          <a:noFill/>
        </p:spPr>
        <p:txBody>
          <a:bodyPr wrap="square" rtlCol="0">
            <a:spAutoFit/>
          </a:bodyPr>
          <a:lstStyle/>
          <a:p>
            <a:r>
              <a:rPr lang="en-IN" dirty="0" smtClean="0"/>
              <a:t>1</a:t>
            </a:r>
            <a:endParaRPr lang="en-IN" dirty="0"/>
          </a:p>
        </p:txBody>
      </p:sp>
      <p:sp>
        <p:nvSpPr>
          <p:cNvPr id="32" name="Oval 31"/>
          <p:cNvSpPr/>
          <p:nvPr/>
        </p:nvSpPr>
        <p:spPr>
          <a:xfrm>
            <a:off x="6922325" y="1161496"/>
            <a:ext cx="286518" cy="2786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p:cNvSpPr txBox="1"/>
          <p:nvPr/>
        </p:nvSpPr>
        <p:spPr>
          <a:xfrm>
            <a:off x="6910909" y="1131055"/>
            <a:ext cx="295569" cy="369332"/>
          </a:xfrm>
          <a:prstGeom prst="rect">
            <a:avLst/>
          </a:prstGeom>
          <a:noFill/>
        </p:spPr>
        <p:txBody>
          <a:bodyPr wrap="square" rtlCol="0">
            <a:spAutoFit/>
          </a:bodyPr>
          <a:lstStyle/>
          <a:p>
            <a:r>
              <a:rPr lang="en-IN" dirty="0" smtClean="0"/>
              <a:t>3</a:t>
            </a:r>
            <a:endParaRPr lang="en-IN" dirty="0"/>
          </a:p>
        </p:txBody>
      </p:sp>
      <p:sp>
        <p:nvSpPr>
          <p:cNvPr id="34" name="Oval 33"/>
          <p:cNvSpPr/>
          <p:nvPr/>
        </p:nvSpPr>
        <p:spPr>
          <a:xfrm>
            <a:off x="3230690" y="3666871"/>
            <a:ext cx="286518" cy="2786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5" name="TextBox 34"/>
          <p:cNvSpPr txBox="1"/>
          <p:nvPr/>
        </p:nvSpPr>
        <p:spPr>
          <a:xfrm>
            <a:off x="3212279" y="3621508"/>
            <a:ext cx="295569" cy="369332"/>
          </a:xfrm>
          <a:prstGeom prst="rect">
            <a:avLst/>
          </a:prstGeom>
          <a:noFill/>
        </p:spPr>
        <p:txBody>
          <a:bodyPr wrap="square" rtlCol="0">
            <a:spAutoFit/>
          </a:bodyPr>
          <a:lstStyle/>
          <a:p>
            <a:r>
              <a:rPr lang="en-IN" dirty="0" smtClean="0"/>
              <a:t>2</a:t>
            </a:r>
            <a:endParaRPr lang="en-IN" dirty="0"/>
          </a:p>
        </p:txBody>
      </p:sp>
      <p:sp>
        <p:nvSpPr>
          <p:cNvPr id="36" name="Oval 35"/>
          <p:cNvSpPr/>
          <p:nvPr/>
        </p:nvSpPr>
        <p:spPr>
          <a:xfrm>
            <a:off x="6882610" y="6496013"/>
            <a:ext cx="286518" cy="2786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TextBox 36"/>
          <p:cNvSpPr txBox="1"/>
          <p:nvPr/>
        </p:nvSpPr>
        <p:spPr>
          <a:xfrm>
            <a:off x="6870631" y="6446951"/>
            <a:ext cx="295569" cy="369332"/>
          </a:xfrm>
          <a:prstGeom prst="rect">
            <a:avLst/>
          </a:prstGeom>
          <a:noFill/>
        </p:spPr>
        <p:txBody>
          <a:bodyPr wrap="square" rtlCol="0">
            <a:spAutoFit/>
          </a:bodyPr>
          <a:lstStyle/>
          <a:p>
            <a:r>
              <a:rPr lang="en-IN" dirty="0"/>
              <a:t>6</a:t>
            </a:r>
          </a:p>
        </p:txBody>
      </p:sp>
      <p:sp>
        <p:nvSpPr>
          <p:cNvPr id="38" name="Oval 37"/>
          <p:cNvSpPr/>
          <p:nvPr/>
        </p:nvSpPr>
        <p:spPr>
          <a:xfrm>
            <a:off x="6860594" y="4229792"/>
            <a:ext cx="286518" cy="2786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p:cNvSpPr txBox="1"/>
          <p:nvPr/>
        </p:nvSpPr>
        <p:spPr>
          <a:xfrm>
            <a:off x="6842482" y="4181853"/>
            <a:ext cx="295569" cy="369332"/>
          </a:xfrm>
          <a:prstGeom prst="rect">
            <a:avLst/>
          </a:prstGeom>
          <a:noFill/>
        </p:spPr>
        <p:txBody>
          <a:bodyPr wrap="square" rtlCol="0">
            <a:spAutoFit/>
          </a:bodyPr>
          <a:lstStyle/>
          <a:p>
            <a:r>
              <a:rPr lang="en-IN" dirty="0" smtClean="0"/>
              <a:t>5</a:t>
            </a:r>
            <a:endParaRPr lang="en-IN" dirty="0"/>
          </a:p>
        </p:txBody>
      </p:sp>
      <p:sp>
        <p:nvSpPr>
          <p:cNvPr id="40" name="Oval 39"/>
          <p:cNvSpPr/>
          <p:nvPr/>
        </p:nvSpPr>
        <p:spPr>
          <a:xfrm>
            <a:off x="3249240" y="6528197"/>
            <a:ext cx="286518" cy="2786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p:cNvSpPr txBox="1"/>
          <p:nvPr/>
        </p:nvSpPr>
        <p:spPr>
          <a:xfrm>
            <a:off x="3240189" y="6480253"/>
            <a:ext cx="295569" cy="369332"/>
          </a:xfrm>
          <a:prstGeom prst="rect">
            <a:avLst/>
          </a:prstGeom>
          <a:noFill/>
        </p:spPr>
        <p:txBody>
          <a:bodyPr wrap="square" rtlCol="0">
            <a:spAutoFit/>
          </a:bodyPr>
          <a:lstStyle/>
          <a:p>
            <a:r>
              <a:rPr lang="en-IN" dirty="0" smtClean="0"/>
              <a:t>4</a:t>
            </a:r>
            <a:endParaRPr lang="en-IN" dirty="0"/>
          </a:p>
        </p:txBody>
      </p:sp>
    </p:spTree>
    <p:extLst>
      <p:ext uri="{BB962C8B-B14F-4D97-AF65-F5344CB8AC3E}">
        <p14:creationId xmlns:p14="http://schemas.microsoft.com/office/powerpoint/2010/main" val="1485546782"/>
      </p:ext>
    </p:extLst>
  </p:cSld>
  <p:clrMapOvr>
    <a:masterClrMapping/>
  </p:clrMapOvr>
  <p:transition spd="slow">
    <p:plus/>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r="33720"/>
          <a:stretch/>
        </p:blipFill>
        <p:spPr>
          <a:xfrm rot="10800000">
            <a:off x="1059032" y="0"/>
            <a:ext cx="8087360" cy="6858000"/>
          </a:xfrm>
          <a:prstGeom prst="rect">
            <a:avLst/>
          </a:prstGeom>
        </p:spPr>
      </p:pic>
      <p:sp>
        <p:nvSpPr>
          <p:cNvPr id="40" name="Title 1"/>
          <p:cNvSpPr txBox="1">
            <a:spLocks/>
          </p:cNvSpPr>
          <p:nvPr/>
        </p:nvSpPr>
        <p:spPr>
          <a:xfrm>
            <a:off x="1024136" y="83096"/>
            <a:ext cx="3418771" cy="563825"/>
          </a:xfrm>
          <a:prstGeom prst="rect">
            <a:avLst/>
          </a:prstGeom>
        </p:spPr>
        <p:txBody>
          <a:bodyPr vert="horz" lIns="91440" tIns="45720" rIns="91440" bIns="45720" rtlCol="0" anchor="t">
            <a:normAutofit/>
          </a:bodyPr>
          <a:lstStyle>
            <a:lvl1pPr algn="r" defTabSz="685800" rtl="0" eaLnBrk="1" latinLnBrk="0" hangingPunct="1">
              <a:lnSpc>
                <a:spcPct val="90000"/>
              </a:lnSpc>
              <a:spcBef>
                <a:spcPct val="0"/>
              </a:spcBef>
              <a:buNone/>
              <a:defRPr sz="4200" b="0" i="0" kern="1200" cap="none">
                <a:solidFill>
                  <a:schemeClr val="tx1"/>
                </a:solidFill>
                <a:effectLst/>
                <a:latin typeface="+mj-lt"/>
                <a:ea typeface="+mj-ea"/>
                <a:cs typeface="+mj-cs"/>
              </a:defRPr>
            </a:lvl1pPr>
          </a:lstStyle>
          <a:p>
            <a:pPr algn="l"/>
            <a:r>
              <a:rPr lang="en-IN" sz="2800" b="1" dirty="0"/>
              <a:t>Workflow</a:t>
            </a:r>
          </a:p>
        </p:txBody>
      </p:sp>
      <p:sp>
        <p:nvSpPr>
          <p:cNvPr id="7" name="Rounded Rectangle 6"/>
          <p:cNvSpPr/>
          <p:nvPr/>
        </p:nvSpPr>
        <p:spPr>
          <a:xfrm>
            <a:off x="203716" y="634222"/>
            <a:ext cx="8681504" cy="6033278"/>
          </a:xfrm>
          <a:custGeom>
            <a:avLst/>
            <a:gdLst>
              <a:gd name="connsiteX0" fmla="*/ 0 w 8670664"/>
              <a:gd name="connsiteY0" fmla="*/ 1003450 h 6020579"/>
              <a:gd name="connsiteX1" fmla="*/ 1003450 w 8670664"/>
              <a:gd name="connsiteY1" fmla="*/ 0 h 6020579"/>
              <a:gd name="connsiteX2" fmla="*/ 7667214 w 8670664"/>
              <a:gd name="connsiteY2" fmla="*/ 0 h 6020579"/>
              <a:gd name="connsiteX3" fmla="*/ 8670664 w 8670664"/>
              <a:gd name="connsiteY3" fmla="*/ 1003450 h 6020579"/>
              <a:gd name="connsiteX4" fmla="*/ 8670664 w 8670664"/>
              <a:gd name="connsiteY4" fmla="*/ 5017129 h 6020579"/>
              <a:gd name="connsiteX5" fmla="*/ 7667214 w 8670664"/>
              <a:gd name="connsiteY5" fmla="*/ 6020579 h 6020579"/>
              <a:gd name="connsiteX6" fmla="*/ 1003450 w 8670664"/>
              <a:gd name="connsiteY6" fmla="*/ 6020579 h 6020579"/>
              <a:gd name="connsiteX7" fmla="*/ 0 w 8670664"/>
              <a:gd name="connsiteY7" fmla="*/ 5017129 h 6020579"/>
              <a:gd name="connsiteX8" fmla="*/ 0 w 8670664"/>
              <a:gd name="connsiteY8" fmla="*/ 1003450 h 6020579"/>
              <a:gd name="connsiteX0" fmla="*/ 0 w 8670664"/>
              <a:gd name="connsiteY0" fmla="*/ 647850 h 6020579"/>
              <a:gd name="connsiteX1" fmla="*/ 1003450 w 8670664"/>
              <a:gd name="connsiteY1" fmla="*/ 0 h 6020579"/>
              <a:gd name="connsiteX2" fmla="*/ 7667214 w 8670664"/>
              <a:gd name="connsiteY2" fmla="*/ 0 h 6020579"/>
              <a:gd name="connsiteX3" fmla="*/ 8670664 w 8670664"/>
              <a:gd name="connsiteY3" fmla="*/ 1003450 h 6020579"/>
              <a:gd name="connsiteX4" fmla="*/ 8670664 w 8670664"/>
              <a:gd name="connsiteY4" fmla="*/ 5017129 h 6020579"/>
              <a:gd name="connsiteX5" fmla="*/ 7667214 w 8670664"/>
              <a:gd name="connsiteY5" fmla="*/ 6020579 h 6020579"/>
              <a:gd name="connsiteX6" fmla="*/ 1003450 w 8670664"/>
              <a:gd name="connsiteY6" fmla="*/ 6020579 h 6020579"/>
              <a:gd name="connsiteX7" fmla="*/ 0 w 8670664"/>
              <a:gd name="connsiteY7" fmla="*/ 5017129 h 6020579"/>
              <a:gd name="connsiteX8" fmla="*/ 0 w 8670664"/>
              <a:gd name="connsiteY8" fmla="*/ 647850 h 6020579"/>
              <a:gd name="connsiteX0" fmla="*/ 0 w 8670664"/>
              <a:gd name="connsiteY0" fmla="*/ 647850 h 6020579"/>
              <a:gd name="connsiteX1" fmla="*/ 566570 w 8670664"/>
              <a:gd name="connsiteY1" fmla="*/ 10160 h 6020579"/>
              <a:gd name="connsiteX2" fmla="*/ 7667214 w 8670664"/>
              <a:gd name="connsiteY2" fmla="*/ 0 h 6020579"/>
              <a:gd name="connsiteX3" fmla="*/ 8670664 w 8670664"/>
              <a:gd name="connsiteY3" fmla="*/ 1003450 h 6020579"/>
              <a:gd name="connsiteX4" fmla="*/ 8670664 w 8670664"/>
              <a:gd name="connsiteY4" fmla="*/ 5017129 h 6020579"/>
              <a:gd name="connsiteX5" fmla="*/ 7667214 w 8670664"/>
              <a:gd name="connsiteY5" fmla="*/ 6020579 h 6020579"/>
              <a:gd name="connsiteX6" fmla="*/ 1003450 w 8670664"/>
              <a:gd name="connsiteY6" fmla="*/ 6020579 h 6020579"/>
              <a:gd name="connsiteX7" fmla="*/ 0 w 8670664"/>
              <a:gd name="connsiteY7" fmla="*/ 5017129 h 6020579"/>
              <a:gd name="connsiteX8" fmla="*/ 0 w 8670664"/>
              <a:gd name="connsiteY8" fmla="*/ 647850 h 6020579"/>
              <a:gd name="connsiteX0" fmla="*/ 0 w 8670664"/>
              <a:gd name="connsiteY0" fmla="*/ 647850 h 6020579"/>
              <a:gd name="connsiteX1" fmla="*/ 566570 w 8670664"/>
              <a:gd name="connsiteY1" fmla="*/ 10160 h 6020579"/>
              <a:gd name="connsiteX2" fmla="*/ 8114254 w 8670664"/>
              <a:gd name="connsiteY2" fmla="*/ 0 h 6020579"/>
              <a:gd name="connsiteX3" fmla="*/ 8670664 w 8670664"/>
              <a:gd name="connsiteY3" fmla="*/ 1003450 h 6020579"/>
              <a:gd name="connsiteX4" fmla="*/ 8670664 w 8670664"/>
              <a:gd name="connsiteY4" fmla="*/ 5017129 h 6020579"/>
              <a:gd name="connsiteX5" fmla="*/ 7667214 w 8670664"/>
              <a:gd name="connsiteY5" fmla="*/ 6020579 h 6020579"/>
              <a:gd name="connsiteX6" fmla="*/ 1003450 w 8670664"/>
              <a:gd name="connsiteY6" fmla="*/ 6020579 h 6020579"/>
              <a:gd name="connsiteX7" fmla="*/ 0 w 8670664"/>
              <a:gd name="connsiteY7" fmla="*/ 5017129 h 6020579"/>
              <a:gd name="connsiteX8" fmla="*/ 0 w 8670664"/>
              <a:gd name="connsiteY8" fmla="*/ 647850 h 6020579"/>
              <a:gd name="connsiteX0" fmla="*/ 0 w 8670664"/>
              <a:gd name="connsiteY0" fmla="*/ 647850 h 6020579"/>
              <a:gd name="connsiteX1" fmla="*/ 566570 w 8670664"/>
              <a:gd name="connsiteY1" fmla="*/ 10160 h 6020579"/>
              <a:gd name="connsiteX2" fmla="*/ 8114254 w 8670664"/>
              <a:gd name="connsiteY2" fmla="*/ 0 h 6020579"/>
              <a:gd name="connsiteX3" fmla="*/ 8660504 w 8670664"/>
              <a:gd name="connsiteY3" fmla="*/ 688490 h 6020579"/>
              <a:gd name="connsiteX4" fmla="*/ 8670664 w 8670664"/>
              <a:gd name="connsiteY4" fmla="*/ 5017129 h 6020579"/>
              <a:gd name="connsiteX5" fmla="*/ 7667214 w 8670664"/>
              <a:gd name="connsiteY5" fmla="*/ 6020579 h 6020579"/>
              <a:gd name="connsiteX6" fmla="*/ 1003450 w 8670664"/>
              <a:gd name="connsiteY6" fmla="*/ 6020579 h 6020579"/>
              <a:gd name="connsiteX7" fmla="*/ 0 w 8670664"/>
              <a:gd name="connsiteY7" fmla="*/ 5017129 h 6020579"/>
              <a:gd name="connsiteX8" fmla="*/ 0 w 8670664"/>
              <a:gd name="connsiteY8" fmla="*/ 647850 h 6020579"/>
              <a:gd name="connsiteX0" fmla="*/ 0 w 8680824"/>
              <a:gd name="connsiteY0" fmla="*/ 647850 h 6020579"/>
              <a:gd name="connsiteX1" fmla="*/ 566570 w 8680824"/>
              <a:gd name="connsiteY1" fmla="*/ 10160 h 6020579"/>
              <a:gd name="connsiteX2" fmla="*/ 8114254 w 8680824"/>
              <a:gd name="connsiteY2" fmla="*/ 0 h 6020579"/>
              <a:gd name="connsiteX3" fmla="*/ 8660504 w 8680824"/>
              <a:gd name="connsiteY3" fmla="*/ 688490 h 6020579"/>
              <a:gd name="connsiteX4" fmla="*/ 8680824 w 8680824"/>
              <a:gd name="connsiteY4" fmla="*/ 5403209 h 6020579"/>
              <a:gd name="connsiteX5" fmla="*/ 7667214 w 8680824"/>
              <a:gd name="connsiteY5" fmla="*/ 6020579 h 6020579"/>
              <a:gd name="connsiteX6" fmla="*/ 1003450 w 8680824"/>
              <a:gd name="connsiteY6" fmla="*/ 6020579 h 6020579"/>
              <a:gd name="connsiteX7" fmla="*/ 0 w 8680824"/>
              <a:gd name="connsiteY7" fmla="*/ 5017129 h 6020579"/>
              <a:gd name="connsiteX8" fmla="*/ 0 w 8680824"/>
              <a:gd name="connsiteY8" fmla="*/ 647850 h 6020579"/>
              <a:gd name="connsiteX0" fmla="*/ 0 w 8680824"/>
              <a:gd name="connsiteY0" fmla="*/ 647850 h 6020579"/>
              <a:gd name="connsiteX1" fmla="*/ 566570 w 8680824"/>
              <a:gd name="connsiteY1" fmla="*/ 10160 h 6020579"/>
              <a:gd name="connsiteX2" fmla="*/ 8114254 w 8680824"/>
              <a:gd name="connsiteY2" fmla="*/ 0 h 6020579"/>
              <a:gd name="connsiteX3" fmla="*/ 8660504 w 8680824"/>
              <a:gd name="connsiteY3" fmla="*/ 688490 h 6020579"/>
              <a:gd name="connsiteX4" fmla="*/ 8680824 w 8680824"/>
              <a:gd name="connsiteY4" fmla="*/ 5403209 h 6020579"/>
              <a:gd name="connsiteX5" fmla="*/ 8093934 w 8680824"/>
              <a:gd name="connsiteY5" fmla="*/ 6020579 h 6020579"/>
              <a:gd name="connsiteX6" fmla="*/ 1003450 w 8680824"/>
              <a:gd name="connsiteY6" fmla="*/ 6020579 h 6020579"/>
              <a:gd name="connsiteX7" fmla="*/ 0 w 8680824"/>
              <a:gd name="connsiteY7" fmla="*/ 5017129 h 6020579"/>
              <a:gd name="connsiteX8" fmla="*/ 0 w 8680824"/>
              <a:gd name="connsiteY8" fmla="*/ 647850 h 6020579"/>
              <a:gd name="connsiteX0" fmla="*/ 242 w 8681066"/>
              <a:gd name="connsiteY0" fmla="*/ 647850 h 6020579"/>
              <a:gd name="connsiteX1" fmla="*/ 566812 w 8681066"/>
              <a:gd name="connsiteY1" fmla="*/ 10160 h 6020579"/>
              <a:gd name="connsiteX2" fmla="*/ 8114496 w 8681066"/>
              <a:gd name="connsiteY2" fmla="*/ 0 h 6020579"/>
              <a:gd name="connsiteX3" fmla="*/ 8660746 w 8681066"/>
              <a:gd name="connsiteY3" fmla="*/ 688490 h 6020579"/>
              <a:gd name="connsiteX4" fmla="*/ 8681066 w 8681066"/>
              <a:gd name="connsiteY4" fmla="*/ 5403209 h 6020579"/>
              <a:gd name="connsiteX5" fmla="*/ 8094176 w 8681066"/>
              <a:gd name="connsiteY5" fmla="*/ 6020579 h 6020579"/>
              <a:gd name="connsiteX6" fmla="*/ 526172 w 8681066"/>
              <a:gd name="connsiteY6" fmla="*/ 6010419 h 6020579"/>
              <a:gd name="connsiteX7" fmla="*/ 242 w 8681066"/>
              <a:gd name="connsiteY7" fmla="*/ 5017129 h 6020579"/>
              <a:gd name="connsiteX8" fmla="*/ 242 w 8681066"/>
              <a:gd name="connsiteY8" fmla="*/ 647850 h 6020579"/>
              <a:gd name="connsiteX0" fmla="*/ 0 w 8680824"/>
              <a:gd name="connsiteY0" fmla="*/ 647850 h 6020579"/>
              <a:gd name="connsiteX1" fmla="*/ 566570 w 8680824"/>
              <a:gd name="connsiteY1" fmla="*/ 10160 h 6020579"/>
              <a:gd name="connsiteX2" fmla="*/ 8114254 w 8680824"/>
              <a:gd name="connsiteY2" fmla="*/ 0 h 6020579"/>
              <a:gd name="connsiteX3" fmla="*/ 8660504 w 8680824"/>
              <a:gd name="connsiteY3" fmla="*/ 688490 h 6020579"/>
              <a:gd name="connsiteX4" fmla="*/ 8680824 w 8680824"/>
              <a:gd name="connsiteY4" fmla="*/ 5403209 h 6020579"/>
              <a:gd name="connsiteX5" fmla="*/ 8093934 w 8680824"/>
              <a:gd name="connsiteY5" fmla="*/ 6020579 h 6020579"/>
              <a:gd name="connsiteX6" fmla="*/ 525930 w 8680824"/>
              <a:gd name="connsiteY6" fmla="*/ 6010419 h 6020579"/>
              <a:gd name="connsiteX7" fmla="*/ 10160 w 8680824"/>
              <a:gd name="connsiteY7" fmla="*/ 5250809 h 6020579"/>
              <a:gd name="connsiteX8" fmla="*/ 0 w 8680824"/>
              <a:gd name="connsiteY8" fmla="*/ 647850 h 6020579"/>
              <a:gd name="connsiteX0" fmla="*/ 7369 w 8688193"/>
              <a:gd name="connsiteY0" fmla="*/ 647850 h 6020579"/>
              <a:gd name="connsiteX1" fmla="*/ 459639 w 8688193"/>
              <a:gd name="connsiteY1" fmla="*/ 10160 h 6020579"/>
              <a:gd name="connsiteX2" fmla="*/ 8121623 w 8688193"/>
              <a:gd name="connsiteY2" fmla="*/ 0 h 6020579"/>
              <a:gd name="connsiteX3" fmla="*/ 8667873 w 8688193"/>
              <a:gd name="connsiteY3" fmla="*/ 688490 h 6020579"/>
              <a:gd name="connsiteX4" fmla="*/ 8688193 w 8688193"/>
              <a:gd name="connsiteY4" fmla="*/ 5403209 h 6020579"/>
              <a:gd name="connsiteX5" fmla="*/ 8101303 w 8688193"/>
              <a:gd name="connsiteY5" fmla="*/ 6020579 h 6020579"/>
              <a:gd name="connsiteX6" fmla="*/ 533299 w 8688193"/>
              <a:gd name="connsiteY6" fmla="*/ 6010419 h 6020579"/>
              <a:gd name="connsiteX7" fmla="*/ 17529 w 8688193"/>
              <a:gd name="connsiteY7" fmla="*/ 5250809 h 6020579"/>
              <a:gd name="connsiteX8" fmla="*/ 7369 w 8688193"/>
              <a:gd name="connsiteY8" fmla="*/ 647850 h 6020579"/>
              <a:gd name="connsiteX0" fmla="*/ 680 w 8681504"/>
              <a:gd name="connsiteY0" fmla="*/ 660550 h 6033279"/>
              <a:gd name="connsiteX1" fmla="*/ 513910 w 8681504"/>
              <a:gd name="connsiteY1" fmla="*/ 0 h 6033279"/>
              <a:gd name="connsiteX2" fmla="*/ 8114934 w 8681504"/>
              <a:gd name="connsiteY2" fmla="*/ 12700 h 6033279"/>
              <a:gd name="connsiteX3" fmla="*/ 8661184 w 8681504"/>
              <a:gd name="connsiteY3" fmla="*/ 701190 h 6033279"/>
              <a:gd name="connsiteX4" fmla="*/ 8681504 w 8681504"/>
              <a:gd name="connsiteY4" fmla="*/ 5415909 h 6033279"/>
              <a:gd name="connsiteX5" fmla="*/ 8094614 w 8681504"/>
              <a:gd name="connsiteY5" fmla="*/ 6033279 h 6033279"/>
              <a:gd name="connsiteX6" fmla="*/ 526610 w 8681504"/>
              <a:gd name="connsiteY6" fmla="*/ 6023119 h 6033279"/>
              <a:gd name="connsiteX7" fmla="*/ 10840 w 8681504"/>
              <a:gd name="connsiteY7" fmla="*/ 5263509 h 6033279"/>
              <a:gd name="connsiteX8" fmla="*/ 680 w 8681504"/>
              <a:gd name="connsiteY8" fmla="*/ 660550 h 6033279"/>
              <a:gd name="connsiteX0" fmla="*/ 680 w 8681504"/>
              <a:gd name="connsiteY0" fmla="*/ 660550 h 6033279"/>
              <a:gd name="connsiteX1" fmla="*/ 513910 w 8681504"/>
              <a:gd name="connsiteY1" fmla="*/ 0 h 6033279"/>
              <a:gd name="connsiteX2" fmla="*/ 8114934 w 8681504"/>
              <a:gd name="connsiteY2" fmla="*/ 12700 h 6033279"/>
              <a:gd name="connsiteX3" fmla="*/ 8676424 w 8681504"/>
              <a:gd name="connsiteY3" fmla="*/ 602130 h 6033279"/>
              <a:gd name="connsiteX4" fmla="*/ 8681504 w 8681504"/>
              <a:gd name="connsiteY4" fmla="*/ 5415909 h 6033279"/>
              <a:gd name="connsiteX5" fmla="*/ 8094614 w 8681504"/>
              <a:gd name="connsiteY5" fmla="*/ 6033279 h 6033279"/>
              <a:gd name="connsiteX6" fmla="*/ 526610 w 8681504"/>
              <a:gd name="connsiteY6" fmla="*/ 6023119 h 6033279"/>
              <a:gd name="connsiteX7" fmla="*/ 10840 w 8681504"/>
              <a:gd name="connsiteY7" fmla="*/ 5263509 h 6033279"/>
              <a:gd name="connsiteX8" fmla="*/ 680 w 8681504"/>
              <a:gd name="connsiteY8" fmla="*/ 660550 h 6033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681504" h="6033279">
                <a:moveTo>
                  <a:pt x="680" y="660550"/>
                </a:moveTo>
                <a:cubicBezTo>
                  <a:pt x="680" y="106360"/>
                  <a:pt x="-40280" y="0"/>
                  <a:pt x="513910" y="0"/>
                </a:cubicBezTo>
                <a:lnTo>
                  <a:pt x="8114934" y="12700"/>
                </a:lnTo>
                <a:cubicBezTo>
                  <a:pt x="8669124" y="12700"/>
                  <a:pt x="8676424" y="47940"/>
                  <a:pt x="8676424" y="602130"/>
                </a:cubicBezTo>
                <a:cubicBezTo>
                  <a:pt x="8679811" y="2045010"/>
                  <a:pt x="8678117" y="3973029"/>
                  <a:pt x="8681504" y="5415909"/>
                </a:cubicBezTo>
                <a:cubicBezTo>
                  <a:pt x="8681504" y="5970099"/>
                  <a:pt x="8648804" y="6033279"/>
                  <a:pt x="8094614" y="6033279"/>
                </a:cubicBezTo>
                <a:lnTo>
                  <a:pt x="526610" y="6023119"/>
                </a:lnTo>
                <a:cubicBezTo>
                  <a:pt x="-27580" y="6023119"/>
                  <a:pt x="10840" y="5817699"/>
                  <a:pt x="10840" y="5263509"/>
                </a:cubicBezTo>
                <a:cubicBezTo>
                  <a:pt x="7453" y="3729189"/>
                  <a:pt x="4067" y="2194870"/>
                  <a:pt x="680" y="660550"/>
                </a:cubicBezTo>
                <a:close/>
              </a:path>
            </a:pathLst>
          </a:custGeom>
          <a:solidFill>
            <a:schemeClr val="bg1">
              <a:alpha val="38000"/>
            </a:schemeClr>
          </a:solidFill>
          <a:ln>
            <a:solidFill>
              <a:schemeClr val="bg1"/>
            </a:solidFill>
          </a:ln>
          <a:effectLst>
            <a:outerShdw blurRad="50800" dist="50800" dir="5400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1845" y="828336"/>
            <a:ext cx="7985181" cy="5753100"/>
          </a:xfrm>
          <a:prstGeom prst="rect">
            <a:avLst/>
          </a:prstGeom>
        </p:spPr>
      </p:pic>
    </p:spTree>
    <p:extLst>
      <p:ext uri="{BB962C8B-B14F-4D97-AF65-F5344CB8AC3E}">
        <p14:creationId xmlns:p14="http://schemas.microsoft.com/office/powerpoint/2010/main" val="2547145161"/>
      </p:ext>
    </p:extLst>
  </p:cSld>
  <p:clrMapOvr>
    <a:masterClrMapping/>
  </p:clrMapOvr>
  <p:transition spd="slow">
    <p:plus/>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r="52637"/>
          <a:stretch/>
        </p:blipFill>
        <p:spPr>
          <a:xfrm rot="10800000">
            <a:off x="3185598" y="2815"/>
            <a:ext cx="5972534" cy="6858000"/>
          </a:xfrm>
          <a:prstGeom prst="rect">
            <a:avLst/>
          </a:prstGeom>
          <a:effectLst/>
        </p:spPr>
      </p:pic>
      <p:sp>
        <p:nvSpPr>
          <p:cNvPr id="40" name="Title 1"/>
          <p:cNvSpPr txBox="1">
            <a:spLocks/>
          </p:cNvSpPr>
          <p:nvPr/>
        </p:nvSpPr>
        <p:spPr>
          <a:xfrm>
            <a:off x="1024136" y="83096"/>
            <a:ext cx="3418771" cy="563825"/>
          </a:xfrm>
          <a:prstGeom prst="rect">
            <a:avLst/>
          </a:prstGeom>
        </p:spPr>
        <p:txBody>
          <a:bodyPr vert="horz" lIns="91440" tIns="45720" rIns="91440" bIns="45720" rtlCol="0" anchor="t">
            <a:normAutofit/>
          </a:bodyPr>
          <a:lstStyle>
            <a:lvl1pPr algn="r" defTabSz="685800" rtl="0" eaLnBrk="1" latinLnBrk="0" hangingPunct="1">
              <a:lnSpc>
                <a:spcPct val="90000"/>
              </a:lnSpc>
              <a:spcBef>
                <a:spcPct val="0"/>
              </a:spcBef>
              <a:buNone/>
              <a:defRPr sz="4200" b="0" i="0" kern="1200" cap="none">
                <a:solidFill>
                  <a:schemeClr val="tx1"/>
                </a:solidFill>
                <a:effectLst/>
                <a:latin typeface="+mj-lt"/>
                <a:ea typeface="+mj-ea"/>
                <a:cs typeface="+mj-cs"/>
              </a:defRPr>
            </a:lvl1pPr>
          </a:lstStyle>
          <a:p>
            <a:pPr algn="l"/>
            <a:r>
              <a:rPr lang="en-IN" sz="2800" b="1" dirty="0"/>
              <a:t>Storyboard</a:t>
            </a:r>
          </a:p>
        </p:txBody>
      </p:sp>
      <p:grpSp>
        <p:nvGrpSpPr>
          <p:cNvPr id="7" name="Group 6"/>
          <p:cNvGrpSpPr/>
          <p:nvPr/>
        </p:nvGrpSpPr>
        <p:grpSpPr>
          <a:xfrm>
            <a:off x="691011" y="575104"/>
            <a:ext cx="7761977" cy="2979193"/>
            <a:chOff x="432631" y="646921"/>
            <a:chExt cx="8440783" cy="3751459"/>
          </a:xfrm>
        </p:grpSpPr>
        <p:pic>
          <p:nvPicPr>
            <p:cNvPr id="4" name="Picture 3"/>
            <p:cNvPicPr>
              <a:picLocks noChangeAspect="1"/>
            </p:cNvPicPr>
            <p:nvPr/>
          </p:nvPicPr>
          <p:blipFill rotWithShape="1">
            <a:blip r:embed="rId4">
              <a:extLst>
                <a:ext uri="{28A0092B-C50C-407E-A947-70E740481C1C}">
                  <a14:useLocalDpi xmlns:a14="http://schemas.microsoft.com/office/drawing/2010/main" val="0"/>
                </a:ext>
              </a:extLst>
            </a:blip>
            <a:srcRect t="21811" r="29059" b="217"/>
            <a:stretch/>
          </p:blipFill>
          <p:spPr>
            <a:xfrm>
              <a:off x="432631" y="646921"/>
              <a:ext cx="8440783" cy="3751459"/>
            </a:xfrm>
            <a:prstGeom prst="rect">
              <a:avLst/>
            </a:prstGeom>
          </p:spPr>
        </p:pic>
        <p:sp>
          <p:nvSpPr>
            <p:cNvPr id="5" name="Rectangle 4"/>
            <p:cNvSpPr/>
            <p:nvPr/>
          </p:nvSpPr>
          <p:spPr>
            <a:xfrm>
              <a:off x="3851910" y="3965125"/>
              <a:ext cx="1447800" cy="40931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Rectangle 40"/>
            <p:cNvSpPr/>
            <p:nvPr/>
          </p:nvSpPr>
          <p:spPr>
            <a:xfrm>
              <a:off x="5638762" y="3954780"/>
              <a:ext cx="1447800" cy="40931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Rectangle 43"/>
            <p:cNvSpPr/>
            <p:nvPr/>
          </p:nvSpPr>
          <p:spPr>
            <a:xfrm>
              <a:off x="7352461" y="4133088"/>
              <a:ext cx="1293375" cy="24134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22" name="Group 21"/>
          <p:cNvGrpSpPr/>
          <p:nvPr/>
        </p:nvGrpSpPr>
        <p:grpSpPr>
          <a:xfrm>
            <a:off x="702786" y="3864667"/>
            <a:ext cx="7761977" cy="2847431"/>
            <a:chOff x="691011" y="3820069"/>
            <a:chExt cx="7761977" cy="2847431"/>
          </a:xfrm>
        </p:grpSpPr>
        <p:grpSp>
          <p:nvGrpSpPr>
            <p:cNvPr id="45" name="Group 44"/>
            <p:cNvGrpSpPr/>
            <p:nvPr/>
          </p:nvGrpSpPr>
          <p:grpSpPr>
            <a:xfrm>
              <a:off x="691011" y="3820069"/>
              <a:ext cx="7761977" cy="2844307"/>
              <a:chOff x="432631" y="646921"/>
              <a:chExt cx="8440783" cy="3751459"/>
            </a:xfrm>
          </p:grpSpPr>
          <p:pic>
            <p:nvPicPr>
              <p:cNvPr id="46" name="Picture 45"/>
              <p:cNvPicPr>
                <a:picLocks noChangeAspect="1"/>
              </p:cNvPicPr>
              <p:nvPr/>
            </p:nvPicPr>
            <p:blipFill rotWithShape="1">
              <a:blip r:embed="rId4">
                <a:extLst>
                  <a:ext uri="{28A0092B-C50C-407E-A947-70E740481C1C}">
                    <a14:useLocalDpi xmlns:a14="http://schemas.microsoft.com/office/drawing/2010/main" val="0"/>
                  </a:ext>
                </a:extLst>
              </a:blip>
              <a:srcRect t="21811" r="29059" b="217"/>
              <a:stretch/>
            </p:blipFill>
            <p:spPr>
              <a:xfrm>
                <a:off x="432631" y="646921"/>
                <a:ext cx="8440783" cy="3751459"/>
              </a:xfrm>
              <a:prstGeom prst="rect">
                <a:avLst/>
              </a:prstGeom>
            </p:spPr>
          </p:pic>
          <p:sp>
            <p:nvSpPr>
              <p:cNvPr id="47" name="Rectangle 46"/>
              <p:cNvSpPr/>
              <p:nvPr/>
            </p:nvSpPr>
            <p:spPr>
              <a:xfrm>
                <a:off x="3851910" y="3965125"/>
                <a:ext cx="1447800" cy="40931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8" name="Rectangle 47"/>
              <p:cNvSpPr/>
              <p:nvPr/>
            </p:nvSpPr>
            <p:spPr>
              <a:xfrm>
                <a:off x="5638762" y="3954780"/>
                <a:ext cx="1447800" cy="40931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9" name="Rectangle 48"/>
              <p:cNvSpPr/>
              <p:nvPr/>
            </p:nvSpPr>
            <p:spPr>
              <a:xfrm>
                <a:off x="7352461" y="4133088"/>
                <a:ext cx="1293375" cy="24134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11" name="Picture 10"/>
            <p:cNvPicPr>
              <a:picLocks noChangeAspect="1"/>
            </p:cNvPicPr>
            <p:nvPr/>
          </p:nvPicPr>
          <p:blipFill>
            <a:blip r:embed="rId5">
              <a:extLst>
                <a:ext uri="{BEBA8EAE-BF5A-486C-A8C5-ECC9F3942E4B}">
                  <a14:imgProps xmlns:a14="http://schemas.microsoft.com/office/drawing/2010/main">
                    <a14:imgLayer r:embed="rId6">
                      <a14:imgEffect>
                        <a14:saturation sat="0"/>
                      </a14:imgEffect>
                    </a14:imgLayer>
                  </a14:imgProps>
                </a:ext>
              </a:extLst>
            </a:blip>
            <a:stretch>
              <a:fillRect/>
            </a:stretch>
          </p:blipFill>
          <p:spPr>
            <a:xfrm>
              <a:off x="691011" y="3820069"/>
              <a:ext cx="6222545" cy="1630675"/>
            </a:xfrm>
            <a:prstGeom prst="rect">
              <a:avLst/>
            </a:prstGeom>
          </p:spPr>
        </p:pic>
        <p:pic>
          <p:nvPicPr>
            <p:cNvPr id="13" name="Picture 12"/>
            <p:cNvPicPr>
              <a:picLocks noChangeAspect="1"/>
            </p:cNvPicPr>
            <p:nvPr/>
          </p:nvPicPr>
          <p:blipFill rotWithShape="1">
            <a:blip r:embed="rId7">
              <a:extLst>
                <a:ext uri="{BEBA8EAE-BF5A-486C-A8C5-ECC9F3942E4B}">
                  <a14:imgProps xmlns:a14="http://schemas.microsoft.com/office/drawing/2010/main">
                    <a14:imgLayer r:embed="rId8">
                      <a14:imgEffect>
                        <a14:saturation sat="0"/>
                      </a14:imgEffect>
                    </a14:imgLayer>
                  </a14:imgProps>
                </a:ext>
              </a:extLst>
            </a:blip>
            <a:srcRect l="55583" t="3501" r="497" b="-10486"/>
            <a:stretch/>
          </p:blipFill>
          <p:spPr>
            <a:xfrm>
              <a:off x="6947123" y="3895989"/>
              <a:ext cx="1492166" cy="1581305"/>
            </a:xfrm>
            <a:prstGeom prst="rect">
              <a:avLst/>
            </a:prstGeom>
          </p:spPr>
        </p:pic>
        <p:sp>
          <p:nvSpPr>
            <p:cNvPr id="16" name="TextBox 15"/>
            <p:cNvSpPr txBox="1"/>
            <p:nvPr/>
          </p:nvSpPr>
          <p:spPr>
            <a:xfrm>
              <a:off x="969763" y="5713393"/>
              <a:ext cx="1280160" cy="954107"/>
            </a:xfrm>
            <a:prstGeom prst="rect">
              <a:avLst/>
            </a:prstGeom>
            <a:solidFill>
              <a:schemeClr val="tx1"/>
            </a:solidFill>
          </p:spPr>
          <p:txBody>
            <a:bodyPr wrap="square" rtlCol="0">
              <a:spAutoFit/>
            </a:bodyPr>
            <a:lstStyle/>
            <a:p>
              <a:r>
                <a:rPr lang="en-IN" sz="700" dirty="0">
                  <a:solidFill>
                    <a:schemeClr val="bg1"/>
                  </a:solidFill>
                </a:rPr>
                <a:t>The order is received at the restaurant. The restaurant prepares the order and sends out for delivery,</a:t>
              </a:r>
            </a:p>
            <a:p>
              <a:r>
                <a:rPr lang="en-IN" sz="700" dirty="0">
                  <a:solidFill>
                    <a:schemeClr val="bg1"/>
                  </a:solidFill>
                </a:rPr>
                <a:t>Once, out the user is notified via pus notifications</a:t>
              </a:r>
            </a:p>
            <a:p>
              <a:r>
                <a:rPr lang="en-IN" sz="700" dirty="0">
                  <a:solidFill>
                    <a:schemeClr val="bg1"/>
                  </a:solidFill>
                </a:rPr>
                <a:t>And live map location about the status of the order</a:t>
              </a:r>
            </a:p>
          </p:txBody>
        </p:sp>
        <p:sp>
          <p:nvSpPr>
            <p:cNvPr id="50" name="TextBox 49"/>
            <p:cNvSpPr txBox="1"/>
            <p:nvPr/>
          </p:nvSpPr>
          <p:spPr>
            <a:xfrm>
              <a:off x="2287776" y="5713393"/>
              <a:ext cx="1280160" cy="846386"/>
            </a:xfrm>
            <a:prstGeom prst="rect">
              <a:avLst/>
            </a:prstGeom>
            <a:solidFill>
              <a:schemeClr val="tx1"/>
            </a:solidFill>
          </p:spPr>
          <p:txBody>
            <a:bodyPr wrap="square" rtlCol="0">
              <a:spAutoFit/>
            </a:bodyPr>
            <a:lstStyle/>
            <a:p>
              <a:endParaRPr lang="en-IN" sz="700" dirty="0">
                <a:solidFill>
                  <a:schemeClr val="bg1"/>
                </a:solidFill>
              </a:endParaRPr>
            </a:p>
            <a:p>
              <a:endParaRPr lang="en-IN" sz="700" dirty="0">
                <a:solidFill>
                  <a:schemeClr val="bg1"/>
                </a:solidFill>
              </a:endParaRPr>
            </a:p>
            <a:p>
              <a:endParaRPr lang="en-IN" sz="700" dirty="0">
                <a:solidFill>
                  <a:schemeClr val="bg1"/>
                </a:solidFill>
              </a:endParaRPr>
            </a:p>
            <a:p>
              <a:endParaRPr lang="en-IN" sz="700" dirty="0">
                <a:solidFill>
                  <a:schemeClr val="bg1"/>
                </a:solidFill>
              </a:endParaRPr>
            </a:p>
            <a:p>
              <a:endParaRPr lang="en-IN" sz="700" dirty="0">
                <a:solidFill>
                  <a:schemeClr val="bg1"/>
                </a:solidFill>
              </a:endParaRPr>
            </a:p>
            <a:p>
              <a:endParaRPr lang="en-IN" sz="700" dirty="0">
                <a:solidFill>
                  <a:schemeClr val="bg1"/>
                </a:solidFill>
              </a:endParaRPr>
            </a:p>
            <a:p>
              <a:endParaRPr lang="en-IN" sz="700" dirty="0">
                <a:solidFill>
                  <a:schemeClr val="bg1"/>
                </a:solidFill>
              </a:endParaRPr>
            </a:p>
          </p:txBody>
        </p:sp>
        <p:sp>
          <p:nvSpPr>
            <p:cNvPr id="51" name="TextBox 50"/>
            <p:cNvSpPr txBox="1"/>
            <p:nvPr/>
          </p:nvSpPr>
          <p:spPr>
            <a:xfrm>
              <a:off x="4008778" y="5647823"/>
              <a:ext cx="1280160" cy="846386"/>
            </a:xfrm>
            <a:prstGeom prst="rect">
              <a:avLst/>
            </a:prstGeom>
            <a:solidFill>
              <a:schemeClr val="tx1"/>
            </a:solidFill>
          </p:spPr>
          <p:txBody>
            <a:bodyPr wrap="square" rtlCol="0">
              <a:spAutoFit/>
            </a:bodyPr>
            <a:lstStyle/>
            <a:p>
              <a:r>
                <a:rPr lang="en-IN" sz="700" dirty="0">
                  <a:solidFill>
                    <a:schemeClr val="bg1"/>
                  </a:solidFill>
                </a:rPr>
                <a:t>The user can continue with their task while the order is delivered and this a notification will pop-up on the users smartphone when the food reaches their doorstep</a:t>
              </a:r>
            </a:p>
          </p:txBody>
        </p:sp>
        <p:sp>
          <p:nvSpPr>
            <p:cNvPr id="52" name="TextBox 51"/>
            <p:cNvSpPr txBox="1"/>
            <p:nvPr/>
          </p:nvSpPr>
          <p:spPr>
            <a:xfrm>
              <a:off x="5631693" y="5647823"/>
              <a:ext cx="1280160" cy="954107"/>
            </a:xfrm>
            <a:prstGeom prst="rect">
              <a:avLst/>
            </a:prstGeom>
            <a:solidFill>
              <a:schemeClr val="tx1"/>
            </a:solidFill>
          </p:spPr>
          <p:txBody>
            <a:bodyPr wrap="square" rtlCol="0">
              <a:spAutoFit/>
            </a:bodyPr>
            <a:lstStyle/>
            <a:p>
              <a:r>
                <a:rPr lang="en-IN" sz="700" dirty="0">
                  <a:solidFill>
                    <a:schemeClr val="bg1"/>
                  </a:solidFill>
                </a:rPr>
                <a:t>The application automatically backups the recent order history in the database (all in the background)  while the user is busy enjoying their meal.</a:t>
              </a:r>
            </a:p>
            <a:p>
              <a:r>
                <a:rPr lang="en-IN" sz="700" dirty="0">
                  <a:solidFill>
                    <a:schemeClr val="bg1"/>
                  </a:solidFill>
                </a:rPr>
                <a:t>This data will be used for analysis purpose</a:t>
              </a:r>
            </a:p>
          </p:txBody>
        </p:sp>
        <p:sp>
          <p:nvSpPr>
            <p:cNvPr id="53" name="TextBox 52"/>
            <p:cNvSpPr txBox="1"/>
            <p:nvPr/>
          </p:nvSpPr>
          <p:spPr>
            <a:xfrm>
              <a:off x="7244077" y="5680547"/>
              <a:ext cx="1063746" cy="954107"/>
            </a:xfrm>
            <a:prstGeom prst="rect">
              <a:avLst/>
            </a:prstGeom>
            <a:solidFill>
              <a:schemeClr val="tx1"/>
            </a:solidFill>
          </p:spPr>
          <p:txBody>
            <a:bodyPr wrap="square" rtlCol="0">
              <a:spAutoFit/>
            </a:bodyPr>
            <a:lstStyle/>
            <a:p>
              <a:r>
                <a:rPr lang="en-IN" sz="700" dirty="0">
                  <a:solidFill>
                    <a:schemeClr val="bg1"/>
                  </a:solidFill>
                </a:rPr>
                <a:t>Once the user finishes their meal, approximately 20 minutes later the phone will buzz again in order to request the user for the feedback and suggestions.</a:t>
              </a:r>
            </a:p>
          </p:txBody>
        </p:sp>
        <p:pic>
          <p:nvPicPr>
            <p:cNvPr id="21" name="Picture 20"/>
            <p:cNvPicPr>
              <a:picLocks noChangeAspect="1"/>
            </p:cNvPicPr>
            <p:nvPr/>
          </p:nvPicPr>
          <p:blipFill>
            <a:blip r:embed="rId9">
              <a:extLst>
                <a:ext uri="{BEBA8EAE-BF5A-486C-A8C5-ECC9F3942E4B}">
                  <a14:imgProps xmlns:a14="http://schemas.microsoft.com/office/drawing/2010/main">
                    <a14:imgLayer r:embed="rId10">
                      <a14:imgEffect>
                        <a14:saturation sat="0"/>
                      </a14:imgEffect>
                    </a14:imgLayer>
                  </a14:imgProps>
                </a:ext>
                <a:ext uri="{28A0092B-C50C-407E-A947-70E740481C1C}">
                  <a14:useLocalDpi xmlns:a14="http://schemas.microsoft.com/office/drawing/2010/main" val="0"/>
                </a:ext>
              </a:extLst>
            </a:blip>
            <a:stretch>
              <a:fillRect/>
            </a:stretch>
          </p:blipFill>
          <p:spPr>
            <a:xfrm>
              <a:off x="1151700" y="4049429"/>
              <a:ext cx="458143" cy="509869"/>
            </a:xfrm>
            <a:prstGeom prst="rect">
              <a:avLst/>
            </a:prstGeom>
          </p:spPr>
        </p:pic>
      </p:grpSp>
      <p:sp>
        <p:nvSpPr>
          <p:cNvPr id="2" name="TextBox 1"/>
          <p:cNvSpPr txBox="1"/>
          <p:nvPr/>
        </p:nvSpPr>
        <p:spPr>
          <a:xfrm>
            <a:off x="744956" y="5440584"/>
            <a:ext cx="151675" cy="169277"/>
          </a:xfrm>
          <a:prstGeom prst="rect">
            <a:avLst/>
          </a:prstGeom>
          <a:solidFill>
            <a:schemeClr val="tx1"/>
          </a:solidFill>
        </p:spPr>
        <p:txBody>
          <a:bodyPr wrap="square" rtlCol="0">
            <a:spAutoFit/>
          </a:bodyPr>
          <a:lstStyle/>
          <a:p>
            <a:r>
              <a:rPr lang="en-IN" sz="500" dirty="0" smtClean="0">
                <a:solidFill>
                  <a:schemeClr val="bg1"/>
                </a:solidFill>
              </a:rPr>
              <a:t>6</a:t>
            </a:r>
            <a:endParaRPr lang="en-IN" dirty="0">
              <a:solidFill>
                <a:schemeClr val="bg1"/>
              </a:solidFill>
            </a:endParaRPr>
          </a:p>
        </p:txBody>
      </p:sp>
      <p:sp>
        <p:nvSpPr>
          <p:cNvPr id="24" name="TextBox 23"/>
          <p:cNvSpPr txBox="1"/>
          <p:nvPr/>
        </p:nvSpPr>
        <p:spPr>
          <a:xfrm>
            <a:off x="2395956" y="5445664"/>
            <a:ext cx="151675" cy="169277"/>
          </a:xfrm>
          <a:prstGeom prst="rect">
            <a:avLst/>
          </a:prstGeom>
          <a:solidFill>
            <a:schemeClr val="tx1"/>
          </a:solidFill>
        </p:spPr>
        <p:txBody>
          <a:bodyPr wrap="square" rtlCol="0">
            <a:spAutoFit/>
          </a:bodyPr>
          <a:lstStyle/>
          <a:p>
            <a:r>
              <a:rPr lang="en-IN" sz="500" dirty="0">
                <a:solidFill>
                  <a:schemeClr val="bg1"/>
                </a:solidFill>
              </a:rPr>
              <a:t> </a:t>
            </a:r>
            <a:endParaRPr lang="en-IN" dirty="0">
              <a:solidFill>
                <a:schemeClr val="bg1"/>
              </a:solidFill>
            </a:endParaRPr>
          </a:p>
        </p:txBody>
      </p:sp>
      <p:sp>
        <p:nvSpPr>
          <p:cNvPr id="25" name="TextBox 24"/>
          <p:cNvSpPr txBox="1"/>
          <p:nvPr/>
        </p:nvSpPr>
        <p:spPr>
          <a:xfrm>
            <a:off x="3889476" y="5455824"/>
            <a:ext cx="151675" cy="169277"/>
          </a:xfrm>
          <a:prstGeom prst="rect">
            <a:avLst/>
          </a:prstGeom>
          <a:solidFill>
            <a:schemeClr val="tx1"/>
          </a:solidFill>
        </p:spPr>
        <p:txBody>
          <a:bodyPr wrap="square" rtlCol="0">
            <a:spAutoFit/>
          </a:bodyPr>
          <a:lstStyle/>
          <a:p>
            <a:r>
              <a:rPr lang="en-IN" sz="500" dirty="0" smtClean="0">
                <a:solidFill>
                  <a:schemeClr val="bg1"/>
                </a:solidFill>
              </a:rPr>
              <a:t>7</a:t>
            </a:r>
            <a:endParaRPr lang="en-IN" dirty="0">
              <a:solidFill>
                <a:schemeClr val="bg1"/>
              </a:solidFill>
            </a:endParaRPr>
          </a:p>
        </p:txBody>
      </p:sp>
      <p:sp>
        <p:nvSpPr>
          <p:cNvPr id="26" name="TextBox 25"/>
          <p:cNvSpPr txBox="1"/>
          <p:nvPr/>
        </p:nvSpPr>
        <p:spPr>
          <a:xfrm>
            <a:off x="5484596" y="5450744"/>
            <a:ext cx="151675" cy="169277"/>
          </a:xfrm>
          <a:prstGeom prst="rect">
            <a:avLst/>
          </a:prstGeom>
          <a:solidFill>
            <a:schemeClr val="tx1"/>
          </a:solidFill>
        </p:spPr>
        <p:txBody>
          <a:bodyPr wrap="square" rtlCol="0">
            <a:spAutoFit/>
          </a:bodyPr>
          <a:lstStyle/>
          <a:p>
            <a:r>
              <a:rPr lang="en-IN" sz="500" dirty="0">
                <a:solidFill>
                  <a:schemeClr val="bg1"/>
                </a:solidFill>
              </a:rPr>
              <a:t>8</a:t>
            </a:r>
            <a:endParaRPr lang="en-IN" dirty="0">
              <a:solidFill>
                <a:schemeClr val="bg1"/>
              </a:solidFill>
            </a:endParaRPr>
          </a:p>
        </p:txBody>
      </p:sp>
      <p:sp>
        <p:nvSpPr>
          <p:cNvPr id="27" name="TextBox 26"/>
          <p:cNvSpPr txBox="1"/>
          <p:nvPr/>
        </p:nvSpPr>
        <p:spPr>
          <a:xfrm>
            <a:off x="7008596" y="5430424"/>
            <a:ext cx="151675" cy="169277"/>
          </a:xfrm>
          <a:prstGeom prst="rect">
            <a:avLst/>
          </a:prstGeom>
          <a:solidFill>
            <a:schemeClr val="tx1"/>
          </a:solidFill>
        </p:spPr>
        <p:txBody>
          <a:bodyPr wrap="square" rtlCol="0">
            <a:spAutoFit/>
          </a:bodyPr>
          <a:lstStyle/>
          <a:p>
            <a:r>
              <a:rPr lang="en-IN" sz="500" dirty="0">
                <a:solidFill>
                  <a:schemeClr val="bg1"/>
                </a:solidFill>
              </a:rPr>
              <a:t>9</a:t>
            </a:r>
            <a:endParaRPr lang="en-IN" dirty="0">
              <a:solidFill>
                <a:schemeClr val="bg1"/>
              </a:solidFill>
            </a:endParaRPr>
          </a:p>
        </p:txBody>
      </p:sp>
      <p:pic>
        <p:nvPicPr>
          <p:cNvPr id="3" name="Picture 2"/>
          <p:cNvPicPr>
            <a:picLocks noChangeAspect="1"/>
          </p:cNvPicPr>
          <p:nvPr/>
        </p:nvPicPr>
        <p:blipFill>
          <a:blip r:embed="rId11"/>
          <a:stretch>
            <a:fillRect/>
          </a:stretch>
        </p:blipFill>
        <p:spPr>
          <a:xfrm>
            <a:off x="1024136" y="1949804"/>
            <a:ext cx="369244" cy="369244"/>
          </a:xfrm>
          <a:prstGeom prst="rect">
            <a:avLst/>
          </a:prstGeom>
        </p:spPr>
      </p:pic>
      <p:pic>
        <p:nvPicPr>
          <p:cNvPr id="8" name="Picture 7"/>
          <p:cNvPicPr>
            <a:picLocks noChangeAspect="1"/>
          </p:cNvPicPr>
          <p:nvPr/>
        </p:nvPicPr>
        <p:blipFill rotWithShape="1">
          <a:blip r:embed="rId12"/>
          <a:srcRect l="80947" t="1629"/>
          <a:stretch/>
        </p:blipFill>
        <p:spPr>
          <a:xfrm>
            <a:off x="3799411" y="1533999"/>
            <a:ext cx="620189" cy="566609"/>
          </a:xfrm>
          <a:prstGeom prst="rect">
            <a:avLst/>
          </a:prstGeom>
        </p:spPr>
      </p:pic>
      <p:pic>
        <p:nvPicPr>
          <p:cNvPr id="9" name="Picture 8"/>
          <p:cNvPicPr>
            <a:picLocks noChangeAspect="1"/>
          </p:cNvPicPr>
          <p:nvPr/>
        </p:nvPicPr>
        <p:blipFill>
          <a:blip r:embed="rId13"/>
          <a:stretch>
            <a:fillRect/>
          </a:stretch>
        </p:blipFill>
        <p:spPr>
          <a:xfrm>
            <a:off x="4762018" y="4503420"/>
            <a:ext cx="404662" cy="352448"/>
          </a:xfrm>
          <a:prstGeom prst="rect">
            <a:avLst/>
          </a:prstGeom>
        </p:spPr>
      </p:pic>
    </p:spTree>
    <p:extLst>
      <p:ext uri="{BB962C8B-B14F-4D97-AF65-F5344CB8AC3E}">
        <p14:creationId xmlns:p14="http://schemas.microsoft.com/office/powerpoint/2010/main" val="1910070471"/>
      </p:ext>
    </p:extLst>
  </p:cSld>
  <p:clrMapOvr>
    <a:masterClrMapping/>
  </p:clrMapOvr>
  <p:transition spd="slow">
    <p:plus/>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Picture 39"/>
          <p:cNvPicPr>
            <a:picLocks noChangeAspect="1"/>
          </p:cNvPicPr>
          <p:nvPr/>
        </p:nvPicPr>
        <p:blipFill rotWithShape="1">
          <a:blip r:embed="rId3">
            <a:extLst>
              <a:ext uri="{28A0092B-C50C-407E-A947-70E740481C1C}">
                <a14:useLocalDpi xmlns:a14="http://schemas.microsoft.com/office/drawing/2010/main" val="0"/>
              </a:ext>
            </a:extLst>
          </a:blip>
          <a:srcRect r="63470"/>
          <a:stretch/>
        </p:blipFill>
        <p:spPr>
          <a:xfrm rot="10800000">
            <a:off x="4551680" y="2815"/>
            <a:ext cx="4606452" cy="6858000"/>
          </a:xfrm>
          <a:prstGeom prst="rect">
            <a:avLst/>
          </a:prstGeom>
          <a:effectLst/>
        </p:spPr>
      </p:pic>
      <p:sp>
        <p:nvSpPr>
          <p:cNvPr id="41" name="Title 1"/>
          <p:cNvSpPr txBox="1">
            <a:spLocks/>
          </p:cNvSpPr>
          <p:nvPr/>
        </p:nvSpPr>
        <p:spPr>
          <a:xfrm>
            <a:off x="1024136" y="83096"/>
            <a:ext cx="3418771" cy="563825"/>
          </a:xfrm>
          <a:prstGeom prst="rect">
            <a:avLst/>
          </a:prstGeom>
        </p:spPr>
        <p:txBody>
          <a:bodyPr vert="horz" lIns="91440" tIns="45720" rIns="91440" bIns="45720" rtlCol="0" anchor="t">
            <a:normAutofit/>
          </a:bodyPr>
          <a:lstStyle>
            <a:lvl1pPr algn="r" defTabSz="685800" rtl="0" eaLnBrk="1" latinLnBrk="0" hangingPunct="1">
              <a:lnSpc>
                <a:spcPct val="90000"/>
              </a:lnSpc>
              <a:spcBef>
                <a:spcPct val="0"/>
              </a:spcBef>
              <a:buNone/>
              <a:defRPr sz="4200" b="0" i="0" kern="1200" cap="none">
                <a:solidFill>
                  <a:schemeClr val="tx1"/>
                </a:solidFill>
                <a:effectLst/>
                <a:latin typeface="+mj-lt"/>
                <a:ea typeface="+mj-ea"/>
                <a:cs typeface="+mj-cs"/>
              </a:defRPr>
            </a:lvl1pPr>
          </a:lstStyle>
          <a:p>
            <a:pPr algn="l"/>
            <a:r>
              <a:rPr lang="en-IN" sz="2800" b="1" dirty="0"/>
              <a:t>Epic</a:t>
            </a:r>
          </a:p>
        </p:txBody>
      </p:sp>
      <p:sp>
        <p:nvSpPr>
          <p:cNvPr id="11" name="Rectangle 10"/>
          <p:cNvSpPr/>
          <p:nvPr/>
        </p:nvSpPr>
        <p:spPr>
          <a:xfrm>
            <a:off x="183783" y="580360"/>
            <a:ext cx="8687024" cy="1455671"/>
          </a:xfrm>
          <a:prstGeom prst="rect">
            <a:avLst/>
          </a:prstGeom>
          <a:solidFill>
            <a:srgbClr val="2D251F">
              <a:alpha val="85000"/>
            </a:srgbClr>
          </a:solidFill>
          <a:ln>
            <a:solidFill>
              <a:srgbClr val="F986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Rectangle 43"/>
          <p:cNvSpPr/>
          <p:nvPr/>
        </p:nvSpPr>
        <p:spPr>
          <a:xfrm>
            <a:off x="183783" y="2132093"/>
            <a:ext cx="8687024" cy="4544185"/>
          </a:xfrm>
          <a:prstGeom prst="rect">
            <a:avLst/>
          </a:prstGeom>
          <a:solidFill>
            <a:srgbClr val="2D251F">
              <a:alpha val="85000"/>
            </a:srgbClr>
          </a:solidFill>
          <a:ln>
            <a:solidFill>
              <a:srgbClr val="F986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6"/>
          <p:cNvSpPr/>
          <p:nvPr/>
        </p:nvSpPr>
        <p:spPr>
          <a:xfrm>
            <a:off x="250560" y="2300330"/>
            <a:ext cx="8314705" cy="4570482"/>
          </a:xfrm>
          <a:prstGeom prst="rect">
            <a:avLst/>
          </a:prstGeom>
        </p:spPr>
        <p:txBody>
          <a:bodyPr wrap="square">
            <a:spAutoFit/>
          </a:bodyPr>
          <a:lstStyle/>
          <a:p>
            <a:pPr algn="just"/>
            <a:r>
              <a:rPr lang="en-US" sz="1600" b="1" dirty="0"/>
              <a:t>Feature 1 :</a:t>
            </a:r>
            <a:r>
              <a:rPr lang="en-US" sz="1600" dirty="0"/>
              <a:t> Design and create the Registration page to get new users onboard and verify them via email / SMS verification.</a:t>
            </a:r>
          </a:p>
          <a:p>
            <a:pPr algn="just">
              <a:spcBef>
                <a:spcPts val="600"/>
              </a:spcBef>
            </a:pPr>
            <a:r>
              <a:rPr lang="en-US" sz="1600" b="1" dirty="0"/>
              <a:t>Feature 2 :</a:t>
            </a:r>
            <a:r>
              <a:rPr lang="en-US" sz="1600" dirty="0"/>
              <a:t>  Unified Fuzzy search across multiple platforms, restaurants, food items and cuisines. Cluster all the results into a single result set from UberEATS, Doordash, etc.</a:t>
            </a:r>
          </a:p>
          <a:p>
            <a:pPr algn="just">
              <a:spcBef>
                <a:spcPts val="600"/>
              </a:spcBef>
            </a:pPr>
            <a:r>
              <a:rPr lang="en-US" sz="1600" b="1" dirty="0"/>
              <a:t>Feature 3 :</a:t>
            </a:r>
            <a:r>
              <a:rPr lang="en-US" sz="1600" dirty="0"/>
              <a:t>  Real-time and user friendly comparison options of prices, delivery times and possible discounts. Sorting functionality based on user preference like price, rating, etc.</a:t>
            </a:r>
          </a:p>
          <a:p>
            <a:pPr algn="just">
              <a:spcBef>
                <a:spcPts val="600"/>
              </a:spcBef>
            </a:pPr>
            <a:r>
              <a:rPr lang="en-US" sz="1600" b="1" dirty="0"/>
              <a:t>Feature </a:t>
            </a:r>
            <a:r>
              <a:rPr lang="en-US" sz="1600" b="1" dirty="0" smtClean="0"/>
              <a:t>4 </a:t>
            </a:r>
            <a:r>
              <a:rPr lang="en-US" sz="1600" b="1" dirty="0"/>
              <a:t>:</a:t>
            </a:r>
            <a:r>
              <a:rPr lang="en-US" sz="1600" dirty="0"/>
              <a:t>  Track status of orders from confirmation to delivery. Implement the push notification capabilities in the application for updates and timely alerts.</a:t>
            </a:r>
          </a:p>
          <a:p>
            <a:pPr algn="just">
              <a:spcBef>
                <a:spcPts val="600"/>
              </a:spcBef>
            </a:pPr>
            <a:r>
              <a:rPr lang="en-US" sz="1600" b="1" dirty="0"/>
              <a:t>Feature </a:t>
            </a:r>
            <a:r>
              <a:rPr lang="en-US" sz="1600" b="1" dirty="0" smtClean="0"/>
              <a:t>5 </a:t>
            </a:r>
            <a:r>
              <a:rPr lang="en-US" sz="1600" b="1" dirty="0"/>
              <a:t>: </a:t>
            </a:r>
            <a:r>
              <a:rPr lang="en-US" sz="1600" dirty="0"/>
              <a:t>Highlight key discounts that different platforms offer and automatically apply them if they are applicable.</a:t>
            </a:r>
          </a:p>
          <a:p>
            <a:pPr algn="just">
              <a:spcBef>
                <a:spcPts val="600"/>
              </a:spcBef>
            </a:pPr>
            <a:r>
              <a:rPr lang="en-US" sz="1600" b="1" dirty="0"/>
              <a:t>Feature </a:t>
            </a:r>
            <a:r>
              <a:rPr lang="en-US" sz="1600" b="1" dirty="0" smtClean="0"/>
              <a:t>6 </a:t>
            </a:r>
            <a:r>
              <a:rPr lang="en-US" sz="1600" b="1" dirty="0"/>
              <a:t>:</a:t>
            </a:r>
            <a:r>
              <a:rPr lang="en-US" sz="1600" dirty="0"/>
              <a:t> Seamless integration with external apps so that DeliverEase wont be syncing any sensitive card information or any other payment related data.</a:t>
            </a:r>
          </a:p>
          <a:p>
            <a:pPr algn="just">
              <a:spcBef>
                <a:spcPts val="600"/>
              </a:spcBef>
            </a:pPr>
            <a:r>
              <a:rPr lang="en-US" sz="1600" b="1" dirty="0"/>
              <a:t>Feature </a:t>
            </a:r>
            <a:r>
              <a:rPr lang="en-US" sz="1600" b="1" dirty="0" smtClean="0"/>
              <a:t>7 </a:t>
            </a:r>
            <a:r>
              <a:rPr lang="en-US" sz="1600" b="1" dirty="0"/>
              <a:t>: </a:t>
            </a:r>
            <a:r>
              <a:rPr lang="en-US" sz="1600" dirty="0"/>
              <a:t>Ad-Free support with subscription for more quicker and streamlined experience. In-app support to report any issues of need to contact customer support.</a:t>
            </a:r>
          </a:p>
          <a:p>
            <a:pPr algn="just">
              <a:spcBef>
                <a:spcPts val="600"/>
              </a:spcBef>
            </a:pPr>
            <a:r>
              <a:rPr lang="en-US" sz="1600" b="1" dirty="0"/>
              <a:t>Feature </a:t>
            </a:r>
            <a:r>
              <a:rPr lang="en-US" sz="1600" b="1" dirty="0" smtClean="0"/>
              <a:t>8 </a:t>
            </a:r>
            <a:r>
              <a:rPr lang="en-US" sz="1600" b="1" dirty="0"/>
              <a:t>: </a:t>
            </a:r>
            <a:r>
              <a:rPr lang="en-US" sz="1600" dirty="0"/>
              <a:t>Multi device synchronization for even more flexible user  experience.</a:t>
            </a:r>
          </a:p>
          <a:p>
            <a:pPr algn="just"/>
            <a:endParaRPr lang="en-IN" sz="1600" dirty="0"/>
          </a:p>
        </p:txBody>
      </p:sp>
      <p:sp>
        <p:nvSpPr>
          <p:cNvPr id="45" name="Rectangle 44"/>
          <p:cNvSpPr/>
          <p:nvPr/>
        </p:nvSpPr>
        <p:spPr>
          <a:xfrm>
            <a:off x="250561" y="643454"/>
            <a:ext cx="8729019" cy="1323439"/>
          </a:xfrm>
          <a:prstGeom prst="rect">
            <a:avLst/>
          </a:prstGeom>
        </p:spPr>
        <p:txBody>
          <a:bodyPr wrap="square">
            <a:spAutoFit/>
          </a:bodyPr>
          <a:lstStyle/>
          <a:p>
            <a:r>
              <a:rPr lang="en-US" sz="1600" dirty="0"/>
              <a:t>This epic focuses on providing users with a seamless experience to search for and compare food delivery options from multiple platforms (e.g., </a:t>
            </a:r>
            <a:r>
              <a:rPr lang="en-US" sz="1600" dirty="0" err="1"/>
              <a:t>Grubhub</a:t>
            </a:r>
            <a:r>
              <a:rPr lang="en-US" sz="1600" dirty="0" smtClean="0"/>
              <a:t>, </a:t>
            </a:r>
            <a:r>
              <a:rPr lang="en-US" sz="1600" dirty="0" err="1" smtClean="0"/>
              <a:t>DoorDash</a:t>
            </a:r>
            <a:r>
              <a:rPr lang="en-US" sz="1600" dirty="0" smtClean="0"/>
              <a:t>, </a:t>
            </a:r>
            <a:r>
              <a:rPr lang="en-US" sz="1600" dirty="0" err="1" smtClean="0"/>
              <a:t>UberEATS</a:t>
            </a:r>
            <a:r>
              <a:rPr lang="en-US" sz="1600" dirty="0" smtClean="0"/>
              <a:t>). </a:t>
            </a:r>
            <a:r>
              <a:rPr lang="en-US" sz="1600" dirty="0"/>
              <a:t>By aggregating and displaying critical information such as price, delivery time, fees, and potential discounts, DeliverEase empowers users to make quick, informed decisions without switching </a:t>
            </a:r>
            <a:r>
              <a:rPr lang="en-US" sz="1600" dirty="0" smtClean="0"/>
              <a:t>between multiple food delivery applications.</a:t>
            </a:r>
            <a:endParaRPr lang="en-IN" sz="1600" dirty="0"/>
          </a:p>
        </p:txBody>
      </p:sp>
    </p:spTree>
    <p:extLst>
      <p:ext uri="{BB962C8B-B14F-4D97-AF65-F5344CB8AC3E}">
        <p14:creationId xmlns:p14="http://schemas.microsoft.com/office/powerpoint/2010/main" val="240604180"/>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r="63470"/>
          <a:stretch/>
        </p:blipFill>
        <p:spPr>
          <a:xfrm rot="10800000">
            <a:off x="4239162" y="0"/>
            <a:ext cx="4904837" cy="6858000"/>
          </a:xfrm>
          <a:prstGeom prst="rect">
            <a:avLst/>
          </a:prstGeom>
          <a:effectLst/>
        </p:spPr>
      </p:pic>
      <p:pic>
        <p:nvPicPr>
          <p:cNvPr id="9" name="Picture 8"/>
          <p:cNvPicPr>
            <a:picLocks noChangeAspect="1"/>
          </p:cNvPicPr>
          <p:nvPr/>
        </p:nvPicPr>
        <p:blipFill rotWithShape="1">
          <a:blip r:embed="rId3">
            <a:extLst>
              <a:ext uri="{28A0092B-C50C-407E-A947-70E740481C1C}">
                <a14:useLocalDpi xmlns:a14="http://schemas.microsoft.com/office/drawing/2010/main" val="0"/>
              </a:ext>
            </a:extLst>
          </a:blip>
          <a:srcRect r="63470"/>
          <a:stretch/>
        </p:blipFill>
        <p:spPr>
          <a:xfrm>
            <a:off x="0" y="0"/>
            <a:ext cx="4904837" cy="6858000"/>
          </a:xfrm>
          <a:prstGeom prst="rect">
            <a:avLst/>
          </a:prstGeom>
          <a:effectLst/>
        </p:spPr>
      </p:pic>
      <p:graphicFrame>
        <p:nvGraphicFramePr>
          <p:cNvPr id="8" name="Table 7"/>
          <p:cNvGraphicFramePr>
            <a:graphicFrameLocks noGrp="1"/>
          </p:cNvGraphicFramePr>
          <p:nvPr>
            <p:extLst>
              <p:ext uri="{D42A27DB-BD31-4B8C-83A1-F6EECF244321}">
                <p14:modId xmlns:p14="http://schemas.microsoft.com/office/powerpoint/2010/main" val="1380116514"/>
              </p:ext>
            </p:extLst>
          </p:nvPr>
        </p:nvGraphicFramePr>
        <p:xfrm>
          <a:off x="0" y="0"/>
          <a:ext cx="9143999" cy="6858000"/>
        </p:xfrm>
        <a:graphic>
          <a:graphicData uri="http://schemas.openxmlformats.org/drawingml/2006/table">
            <a:tbl>
              <a:tblPr firstRow="1" bandRow="1">
                <a:tableStyleId>{E8B1032C-EA38-4F05-BA0D-38AFFFC7BED3}</a:tableStyleId>
              </a:tblPr>
              <a:tblGrid>
                <a:gridCol w="1053296">
                  <a:extLst>
                    <a:ext uri="{9D8B030D-6E8A-4147-A177-3AD203B41FA5}">
                      <a16:colId xmlns:a16="http://schemas.microsoft.com/office/drawing/2014/main" val="953650867"/>
                    </a:ext>
                  </a:extLst>
                </a:gridCol>
                <a:gridCol w="2951545">
                  <a:extLst>
                    <a:ext uri="{9D8B030D-6E8A-4147-A177-3AD203B41FA5}">
                      <a16:colId xmlns:a16="http://schemas.microsoft.com/office/drawing/2014/main" val="2202360604"/>
                    </a:ext>
                  </a:extLst>
                </a:gridCol>
                <a:gridCol w="4039564">
                  <a:extLst>
                    <a:ext uri="{9D8B030D-6E8A-4147-A177-3AD203B41FA5}">
                      <a16:colId xmlns:a16="http://schemas.microsoft.com/office/drawing/2014/main" val="228039215"/>
                    </a:ext>
                  </a:extLst>
                </a:gridCol>
                <a:gridCol w="1099594">
                  <a:extLst>
                    <a:ext uri="{9D8B030D-6E8A-4147-A177-3AD203B41FA5}">
                      <a16:colId xmlns:a16="http://schemas.microsoft.com/office/drawing/2014/main" val="3334820404"/>
                    </a:ext>
                  </a:extLst>
                </a:gridCol>
              </a:tblGrid>
              <a:tr h="677562">
                <a:tc>
                  <a:txBody>
                    <a:bodyPr/>
                    <a:lstStyle/>
                    <a:p>
                      <a:pPr algn="ctr" rtl="0" fontAlgn="t">
                        <a:spcBef>
                          <a:spcPts val="0"/>
                        </a:spcBef>
                        <a:spcAft>
                          <a:spcPts val="0"/>
                        </a:spcAft>
                      </a:pPr>
                      <a:r>
                        <a:rPr lang="en-IN" sz="1600" u="none" strike="noStrike" dirty="0">
                          <a:effectLst/>
                        </a:rPr>
                        <a:t>Feature ID</a:t>
                      </a:r>
                      <a:endParaRPr lang="en-IN" sz="1600" b="1" dirty="0">
                        <a:effectLst/>
                        <a:latin typeface="Arial" panose="020B0604020202020204" pitchFamily="34" charset="0"/>
                        <a:ea typeface="Calibri" panose="020F0502020204030204" pitchFamily="34" charset="0"/>
                        <a:cs typeface="Arial" panose="020B0604020202020204" pitchFamily="34" charset="0"/>
                      </a:endParaRPr>
                    </a:p>
                  </a:txBody>
                  <a:tcPr marL="76200" marR="76200" marT="38100" marB="38100" anchor="ctr"/>
                </a:tc>
                <a:tc>
                  <a:txBody>
                    <a:bodyPr/>
                    <a:lstStyle/>
                    <a:p>
                      <a:pPr algn="ctr" rtl="0" fontAlgn="t">
                        <a:spcBef>
                          <a:spcPts val="0"/>
                        </a:spcBef>
                        <a:spcAft>
                          <a:spcPts val="0"/>
                        </a:spcAft>
                      </a:pPr>
                      <a:r>
                        <a:rPr lang="en-IN" sz="1600" u="none" strike="noStrike" dirty="0">
                          <a:effectLst/>
                        </a:rPr>
                        <a:t>User Story</a:t>
                      </a:r>
                      <a:endParaRPr lang="en-IN" sz="1600" b="1" dirty="0">
                        <a:effectLst/>
                        <a:latin typeface="Arial" panose="020B0604020202020204" pitchFamily="34" charset="0"/>
                        <a:ea typeface="Calibri" panose="020F0502020204030204" pitchFamily="34" charset="0"/>
                        <a:cs typeface="Arial" panose="020B0604020202020204" pitchFamily="34" charset="0"/>
                      </a:endParaRPr>
                    </a:p>
                  </a:txBody>
                  <a:tcPr marL="76200" marR="76200" marT="38100" marB="38100" anchor="ctr"/>
                </a:tc>
                <a:tc>
                  <a:txBody>
                    <a:bodyPr/>
                    <a:lstStyle/>
                    <a:p>
                      <a:pPr algn="ctr" rtl="0" fontAlgn="t">
                        <a:spcBef>
                          <a:spcPts val="0"/>
                        </a:spcBef>
                        <a:spcAft>
                          <a:spcPts val="0"/>
                        </a:spcAft>
                      </a:pPr>
                      <a:r>
                        <a:rPr lang="en-IN" sz="1600" u="none" strike="noStrike" dirty="0">
                          <a:effectLst/>
                        </a:rPr>
                        <a:t>Acceptance Criteria</a:t>
                      </a:r>
                      <a:endParaRPr lang="en-IN" sz="1600" b="1" dirty="0">
                        <a:effectLst/>
                        <a:latin typeface="Arial" panose="020B0604020202020204" pitchFamily="34" charset="0"/>
                        <a:ea typeface="Calibri" panose="020F0502020204030204" pitchFamily="34" charset="0"/>
                        <a:cs typeface="Arial" panose="020B0604020202020204" pitchFamily="34" charset="0"/>
                      </a:endParaRPr>
                    </a:p>
                  </a:txBody>
                  <a:tcPr marL="76200" marR="76200" marT="38100" marB="38100" anchor="ctr"/>
                </a:tc>
                <a:tc>
                  <a:txBody>
                    <a:bodyPr/>
                    <a:lstStyle/>
                    <a:p>
                      <a:pPr algn="ctr" rtl="0" fontAlgn="t">
                        <a:spcBef>
                          <a:spcPts val="0"/>
                        </a:spcBef>
                        <a:spcAft>
                          <a:spcPts val="0"/>
                        </a:spcAft>
                      </a:pPr>
                      <a:r>
                        <a:rPr lang="en-IN" sz="1600" u="none" strike="noStrike" dirty="0">
                          <a:effectLst/>
                        </a:rPr>
                        <a:t>Priority</a:t>
                      </a:r>
                      <a:endParaRPr lang="en-IN" sz="1600" b="1" dirty="0">
                        <a:effectLst/>
                        <a:latin typeface="Arial" panose="020B0604020202020204" pitchFamily="34" charset="0"/>
                        <a:ea typeface="Calibri" panose="020F0502020204030204" pitchFamily="34" charset="0"/>
                        <a:cs typeface="Arial" panose="020B0604020202020204" pitchFamily="34" charset="0"/>
                      </a:endParaRPr>
                    </a:p>
                  </a:txBody>
                  <a:tcPr marL="76200" marR="76200" marT="38100" marB="38100" anchor="ctr"/>
                </a:tc>
                <a:extLst>
                  <a:ext uri="{0D108BD9-81ED-4DB2-BD59-A6C34878D82A}">
                    <a16:rowId xmlns:a16="http://schemas.microsoft.com/office/drawing/2014/main" val="2624217235"/>
                  </a:ext>
                </a:extLst>
              </a:tr>
              <a:tr h="1875287">
                <a:tc>
                  <a:txBody>
                    <a:bodyPr/>
                    <a:lstStyle/>
                    <a:p>
                      <a:pPr algn="ctr"/>
                      <a:r>
                        <a:rPr lang="en-IN" sz="1400" dirty="0" smtClean="0">
                          <a:latin typeface="Arial" panose="020B0604020202020204" pitchFamily="34" charset="0"/>
                          <a:cs typeface="Arial" panose="020B0604020202020204" pitchFamily="34" charset="0"/>
                        </a:rPr>
                        <a:t>1</a:t>
                      </a:r>
                      <a:endParaRPr lang="en-IN" sz="1400" dirty="0">
                        <a:latin typeface="Arial" panose="020B0604020202020204" pitchFamily="34" charset="0"/>
                        <a:cs typeface="Arial" panose="020B0604020202020204" pitchFamily="34" charset="0"/>
                      </a:endParaRPr>
                    </a:p>
                  </a:txBody>
                  <a:tcPr/>
                </a:tc>
                <a:tc>
                  <a:txBody>
                    <a:bodyPr/>
                    <a:lstStyle/>
                    <a:p>
                      <a:pPr algn="l"/>
                      <a:r>
                        <a:rPr lang="en-IN" sz="1400" b="1" dirty="0" smtClean="0">
                          <a:latin typeface="Arial" panose="020B0604020202020204" pitchFamily="34" charset="0"/>
                          <a:cs typeface="Arial" panose="020B0604020202020204" pitchFamily="34" charset="0"/>
                        </a:rPr>
                        <a:t>1.1 </a:t>
                      </a:r>
                      <a:r>
                        <a:rPr lang="en-US" sz="1400" dirty="0" smtClean="0"/>
                        <a:t>As a user, I want to search for specific food items or restaurants, so that I can find what I’m craving without browsing multiple apps.</a:t>
                      </a:r>
                      <a:endParaRPr lang="en-IN" sz="1400" dirty="0">
                        <a:latin typeface="Arial" panose="020B0604020202020204" pitchFamily="34" charset="0"/>
                        <a:cs typeface="Arial" panose="020B0604020202020204" pitchFamily="34" charset="0"/>
                      </a:endParaRPr>
                    </a:p>
                  </a:txBody>
                  <a:tcPr/>
                </a:tc>
                <a:tc>
                  <a:txBody>
                    <a:bodyPr/>
                    <a:lstStyle/>
                    <a:p>
                      <a:pPr marL="342900" indent="-342900" algn="l">
                        <a:buFont typeface="+mj-lt"/>
                        <a:buAutoNum type="arabicPeriod"/>
                      </a:pPr>
                      <a:r>
                        <a:rPr lang="en-US" sz="1400" dirty="0" smtClean="0"/>
                        <a:t>A search bar allows users to input a restaurant name, cuisine type, or food item.</a:t>
                      </a:r>
                    </a:p>
                    <a:p>
                      <a:pPr marL="342900" indent="-342900" algn="l">
                        <a:buFont typeface="+mj-lt"/>
                        <a:buAutoNum type="arabicPeriod"/>
                      </a:pPr>
                      <a:r>
                        <a:rPr lang="en-US" sz="1400" dirty="0" smtClean="0"/>
                        <a:t>Results display relevant options across multiple delivery platforms (</a:t>
                      </a:r>
                      <a:r>
                        <a:rPr lang="en-US" sz="1400" dirty="0" err="1" smtClean="0"/>
                        <a:t>Grubhub</a:t>
                      </a:r>
                      <a:r>
                        <a:rPr lang="en-US" sz="1400" dirty="0" smtClean="0"/>
                        <a:t>, </a:t>
                      </a:r>
                      <a:r>
                        <a:rPr lang="en-US" sz="1400" dirty="0" err="1" smtClean="0"/>
                        <a:t>DoorDash</a:t>
                      </a:r>
                      <a:r>
                        <a:rPr lang="en-US" sz="1400" dirty="0" smtClean="0"/>
                        <a:t>, </a:t>
                      </a:r>
                      <a:r>
                        <a:rPr lang="en-US" sz="1400" dirty="0" err="1" smtClean="0"/>
                        <a:t>UberEATS</a:t>
                      </a:r>
                      <a:r>
                        <a:rPr lang="en-US" sz="1400" dirty="0" smtClean="0"/>
                        <a:t>) with prices, estimated delivery times, and ratings. </a:t>
                      </a:r>
                    </a:p>
                    <a:p>
                      <a:pPr marL="342900" indent="-342900" algn="l">
                        <a:buFont typeface="+mj-lt"/>
                        <a:buAutoNum type="arabicPeriod"/>
                      </a:pPr>
                      <a:r>
                        <a:rPr lang="en-US" sz="1400" dirty="0" smtClean="0"/>
                        <a:t>Filters for refining search by cuisine, price, ratings, and delivery time.</a:t>
                      </a:r>
                      <a:endParaRPr lang="en-IN" sz="1400" dirty="0">
                        <a:latin typeface="Arial" panose="020B0604020202020204" pitchFamily="34" charset="0"/>
                        <a:cs typeface="Arial" panose="020B0604020202020204" pitchFamily="34" charset="0"/>
                      </a:endParaRPr>
                    </a:p>
                  </a:txBody>
                  <a:tcPr/>
                </a:tc>
                <a:tc>
                  <a:txBody>
                    <a:bodyPr/>
                    <a:lstStyle/>
                    <a:p>
                      <a:pPr algn="ctr"/>
                      <a:r>
                        <a:rPr lang="en-IN" sz="1400" dirty="0" smtClean="0">
                          <a:latin typeface="Arial" panose="020B0604020202020204" pitchFamily="34" charset="0"/>
                          <a:cs typeface="Arial" panose="020B0604020202020204" pitchFamily="34" charset="0"/>
                        </a:rPr>
                        <a:t>High</a:t>
                      </a:r>
                      <a:endParaRPr lang="en-IN" sz="14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4933440"/>
                  </a:ext>
                </a:extLst>
              </a:tr>
              <a:tr h="1068173">
                <a:tc>
                  <a:txBody>
                    <a:bodyPr/>
                    <a:lstStyle/>
                    <a:p>
                      <a:pPr algn="ctr"/>
                      <a:r>
                        <a:rPr lang="en-IN" sz="1400" dirty="0" smtClean="0">
                          <a:latin typeface="Arial" panose="020B0604020202020204" pitchFamily="34" charset="0"/>
                          <a:cs typeface="Arial" panose="020B0604020202020204" pitchFamily="34" charset="0"/>
                        </a:rPr>
                        <a:t>1</a:t>
                      </a:r>
                      <a:endParaRPr lang="en-IN" sz="1400" dirty="0">
                        <a:latin typeface="Arial" panose="020B0604020202020204" pitchFamily="34" charset="0"/>
                        <a:cs typeface="Arial" panose="020B0604020202020204" pitchFamily="34" charset="0"/>
                      </a:endParaRPr>
                    </a:p>
                  </a:txBody>
                  <a:tcPr/>
                </a:tc>
                <a:tc>
                  <a:txBody>
                    <a:bodyPr/>
                    <a:lstStyle/>
                    <a:p>
                      <a:pPr algn="l"/>
                      <a:r>
                        <a:rPr lang="en-US" sz="1400" b="1" dirty="0" smtClean="0"/>
                        <a:t>1.2</a:t>
                      </a:r>
                      <a:r>
                        <a:rPr lang="en-US" sz="1400" dirty="0" smtClean="0"/>
                        <a:t> As a user, I want to search using dietary needs like gluten-free or vegan options, so that I only see results that meet my requirements.</a:t>
                      </a:r>
                      <a:endParaRPr lang="en-IN" sz="1400" dirty="0">
                        <a:latin typeface="Arial" panose="020B0604020202020204" pitchFamily="34" charset="0"/>
                        <a:cs typeface="Arial" panose="020B0604020202020204" pitchFamily="34" charset="0"/>
                      </a:endParaRPr>
                    </a:p>
                  </a:txBody>
                  <a:tcPr/>
                </a:tc>
                <a:tc>
                  <a:txBody>
                    <a:bodyPr/>
                    <a:lstStyle/>
                    <a:p>
                      <a:pPr marL="342900" indent="-342900" algn="l">
                        <a:buFont typeface="+mj-lt"/>
                        <a:buAutoNum type="arabicPeriod"/>
                      </a:pPr>
                      <a:r>
                        <a:rPr lang="en-US" sz="1400" dirty="0" smtClean="0"/>
                        <a:t>Filter options for dietary preferences such as vegan, gluten-free, low-calorie, etc.</a:t>
                      </a:r>
                    </a:p>
                    <a:p>
                      <a:pPr marL="342900" indent="-342900" algn="l">
                        <a:buFont typeface="+mj-lt"/>
                        <a:buAutoNum type="arabicPeriod"/>
                      </a:pPr>
                      <a:r>
                        <a:rPr lang="en-US" sz="1400" dirty="0" smtClean="0"/>
                        <a:t>Results are updated dynamically based on dietary filters selected by the user.</a:t>
                      </a:r>
                      <a:endParaRPr lang="en-IN" sz="1400" dirty="0">
                        <a:latin typeface="Arial" panose="020B0604020202020204" pitchFamily="34" charset="0"/>
                        <a:cs typeface="Arial" panose="020B0604020202020204" pitchFamily="34" charset="0"/>
                      </a:endParaRPr>
                    </a:p>
                  </a:txBody>
                  <a:tcPr/>
                </a:tc>
                <a:tc>
                  <a:txBody>
                    <a:bodyPr/>
                    <a:lstStyle/>
                    <a:p>
                      <a:pPr algn="ctr"/>
                      <a:r>
                        <a:rPr lang="en-IN" sz="1400" dirty="0" smtClean="0">
                          <a:latin typeface="Arial" panose="020B0604020202020204" pitchFamily="34" charset="0"/>
                          <a:cs typeface="Arial" panose="020B0604020202020204" pitchFamily="34" charset="0"/>
                        </a:rPr>
                        <a:t>Medium</a:t>
                      </a:r>
                      <a:endParaRPr lang="en-IN" sz="14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35583548"/>
                  </a:ext>
                </a:extLst>
              </a:tr>
              <a:tr h="1618489">
                <a:tc>
                  <a:txBody>
                    <a:bodyPr/>
                    <a:lstStyle/>
                    <a:p>
                      <a:pPr algn="ctr"/>
                      <a:r>
                        <a:rPr lang="en-IN" sz="1400" dirty="0" smtClean="0">
                          <a:latin typeface="Arial" panose="020B0604020202020204" pitchFamily="34" charset="0"/>
                          <a:cs typeface="Arial" panose="020B0604020202020204" pitchFamily="34" charset="0"/>
                        </a:rPr>
                        <a:t>2</a:t>
                      </a:r>
                      <a:endParaRPr lang="en-IN" sz="1400" dirty="0">
                        <a:latin typeface="Arial" panose="020B0604020202020204" pitchFamily="34" charset="0"/>
                        <a:cs typeface="Arial" panose="020B0604020202020204" pitchFamily="34" charset="0"/>
                      </a:endParaRPr>
                    </a:p>
                  </a:txBody>
                  <a:tcPr/>
                </a:tc>
                <a:tc>
                  <a:txBody>
                    <a:bodyPr/>
                    <a:lstStyle/>
                    <a:p>
                      <a:pPr algn="l"/>
                      <a:r>
                        <a:rPr lang="en-US" sz="1400" b="1" dirty="0" smtClean="0"/>
                        <a:t>2.1</a:t>
                      </a:r>
                      <a:r>
                        <a:rPr lang="en-US" sz="1400" dirty="0" smtClean="0"/>
                        <a:t> As a user, I want to compare estimated delivery times, so that I can choose the fastest service for my order.</a:t>
                      </a:r>
                      <a:endParaRPr lang="en-IN" sz="1400" dirty="0">
                        <a:latin typeface="Arial" panose="020B0604020202020204" pitchFamily="34" charset="0"/>
                        <a:cs typeface="Arial" panose="020B0604020202020204" pitchFamily="34" charset="0"/>
                      </a:endParaRPr>
                    </a:p>
                  </a:txBody>
                  <a:tcPr/>
                </a:tc>
                <a:tc>
                  <a:txBody>
                    <a:bodyPr/>
                    <a:lstStyle/>
                    <a:p>
                      <a:pPr marL="342900" indent="-342900" algn="l">
                        <a:buFont typeface="+mj-lt"/>
                        <a:buAutoNum type="arabicPeriod"/>
                      </a:pPr>
                      <a:r>
                        <a:rPr lang="en-US" sz="1400" dirty="0" smtClean="0"/>
                        <a:t>Display of estimated delivery times from each platform.</a:t>
                      </a:r>
                    </a:p>
                    <a:p>
                      <a:pPr marL="342900" indent="-342900" algn="l">
                        <a:buFont typeface="+mj-lt"/>
                        <a:buAutoNum type="arabicPeriod"/>
                      </a:pPr>
                      <a:r>
                        <a:rPr lang="en-US" sz="1400" dirty="0" smtClean="0"/>
                        <a:t>Option to prioritize results based on the shortest delivery time.</a:t>
                      </a:r>
                      <a:endParaRPr lang="en-IN" sz="1400" dirty="0">
                        <a:latin typeface="Arial" panose="020B0604020202020204" pitchFamily="34" charset="0"/>
                        <a:cs typeface="Arial" panose="020B0604020202020204" pitchFamily="34" charset="0"/>
                      </a:endParaRPr>
                    </a:p>
                  </a:txBody>
                  <a:tcPr/>
                </a:tc>
                <a:tc>
                  <a:txBody>
                    <a:bodyPr/>
                    <a:lstStyle/>
                    <a:p>
                      <a:pPr algn="ctr"/>
                      <a:r>
                        <a:rPr lang="en-IN" sz="1400" dirty="0" smtClean="0">
                          <a:latin typeface="Arial" panose="020B0604020202020204" pitchFamily="34" charset="0"/>
                          <a:cs typeface="Arial" panose="020B0604020202020204" pitchFamily="34" charset="0"/>
                        </a:rPr>
                        <a:t>High</a:t>
                      </a:r>
                      <a:endParaRPr lang="en-IN" sz="14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681331547"/>
                  </a:ext>
                </a:extLst>
              </a:tr>
              <a:tr h="1618489">
                <a:tc>
                  <a:txBody>
                    <a:bodyPr/>
                    <a:lstStyle/>
                    <a:p>
                      <a:pPr algn="ctr"/>
                      <a:r>
                        <a:rPr lang="en-IN" sz="1400" dirty="0" smtClean="0">
                          <a:latin typeface="Arial" panose="020B0604020202020204" pitchFamily="34" charset="0"/>
                          <a:cs typeface="Arial" panose="020B0604020202020204" pitchFamily="34" charset="0"/>
                        </a:rPr>
                        <a:t>2</a:t>
                      </a:r>
                      <a:endParaRPr lang="en-IN" sz="1400" dirty="0">
                        <a:latin typeface="Arial" panose="020B0604020202020204" pitchFamily="34" charset="0"/>
                        <a:cs typeface="Arial" panose="020B0604020202020204" pitchFamily="34" charset="0"/>
                      </a:endParaRPr>
                    </a:p>
                  </a:txBody>
                  <a:tcPr/>
                </a:tc>
                <a:tc>
                  <a:txBody>
                    <a:bodyPr/>
                    <a:lstStyle/>
                    <a:p>
                      <a:pPr algn="l"/>
                      <a:r>
                        <a:rPr lang="en-US" sz="1400" b="1" dirty="0" smtClean="0"/>
                        <a:t>2.1</a:t>
                      </a:r>
                      <a:r>
                        <a:rPr lang="en-US" sz="1400" dirty="0" smtClean="0"/>
                        <a:t> As a user, I want to compare prices and delivery fees across platforms, so that I can choose the most affordable option.</a:t>
                      </a:r>
                      <a:endParaRPr lang="en-IN" sz="1400" dirty="0">
                        <a:latin typeface="Arial" panose="020B0604020202020204" pitchFamily="34" charset="0"/>
                        <a:cs typeface="Arial" panose="020B0604020202020204" pitchFamily="34" charset="0"/>
                      </a:endParaRPr>
                    </a:p>
                  </a:txBody>
                  <a:tcPr/>
                </a:tc>
                <a:tc>
                  <a:txBody>
                    <a:bodyPr/>
                    <a:lstStyle/>
                    <a:p>
                      <a:pPr marL="342900" indent="-342900" algn="l">
                        <a:buFont typeface="+mj-lt"/>
                        <a:buAutoNum type="arabicPeriod"/>
                      </a:pPr>
                      <a:r>
                        <a:rPr lang="en-US" sz="1400" dirty="0" smtClean="0"/>
                        <a:t>Comparison table displaying prices, delivery fees, estimated times, and discounts from each delivery platform. </a:t>
                      </a:r>
                    </a:p>
                    <a:p>
                      <a:pPr marL="342900" indent="-342900" algn="l">
                        <a:buFont typeface="+mj-lt"/>
                        <a:buAutoNum type="arabicPeriod"/>
                      </a:pPr>
                      <a:r>
                        <a:rPr lang="en-US" sz="1400" dirty="0" smtClean="0"/>
                        <a:t>Option to sort results based on price, delivery time, or ratings.</a:t>
                      </a:r>
                      <a:endParaRPr lang="en-IN" sz="1400" dirty="0">
                        <a:latin typeface="Arial" panose="020B0604020202020204" pitchFamily="34" charset="0"/>
                        <a:cs typeface="Arial" panose="020B0604020202020204" pitchFamily="34" charset="0"/>
                      </a:endParaRPr>
                    </a:p>
                  </a:txBody>
                  <a:tcPr/>
                </a:tc>
                <a:tc>
                  <a:txBody>
                    <a:bodyPr/>
                    <a:lstStyle/>
                    <a:p>
                      <a:pPr algn="ctr"/>
                      <a:r>
                        <a:rPr lang="en-IN" sz="1400" dirty="0" smtClean="0">
                          <a:latin typeface="Arial" panose="020B0604020202020204" pitchFamily="34" charset="0"/>
                          <a:cs typeface="Arial" panose="020B0604020202020204" pitchFamily="34" charset="0"/>
                        </a:rPr>
                        <a:t>High</a:t>
                      </a:r>
                      <a:endParaRPr lang="en-IN" sz="14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65851723"/>
                  </a:ext>
                </a:extLst>
              </a:tr>
            </a:tbl>
          </a:graphicData>
        </a:graphic>
      </p:graphicFrame>
    </p:spTree>
    <p:extLst>
      <p:ext uri="{BB962C8B-B14F-4D97-AF65-F5344CB8AC3E}">
        <p14:creationId xmlns:p14="http://schemas.microsoft.com/office/powerpoint/2010/main" val="1170175165"/>
      </p:ext>
    </p:extLst>
  </p:cSld>
  <p:clrMapOvr>
    <a:masterClrMapping/>
  </p:clrMapOvr>
  <p:transition spd="slow">
    <p:push dir="u"/>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r="63470"/>
          <a:stretch/>
        </p:blipFill>
        <p:spPr>
          <a:xfrm rot="10800000">
            <a:off x="4239162" y="0"/>
            <a:ext cx="4904837" cy="6858000"/>
          </a:xfrm>
          <a:prstGeom prst="rect">
            <a:avLst/>
          </a:prstGeom>
          <a:effectLst/>
        </p:spPr>
      </p:pic>
      <p:pic>
        <p:nvPicPr>
          <p:cNvPr id="9" name="Picture 8"/>
          <p:cNvPicPr>
            <a:picLocks noChangeAspect="1"/>
          </p:cNvPicPr>
          <p:nvPr/>
        </p:nvPicPr>
        <p:blipFill rotWithShape="1">
          <a:blip r:embed="rId3">
            <a:extLst>
              <a:ext uri="{28A0092B-C50C-407E-A947-70E740481C1C}">
                <a14:useLocalDpi xmlns:a14="http://schemas.microsoft.com/office/drawing/2010/main" val="0"/>
              </a:ext>
            </a:extLst>
          </a:blip>
          <a:srcRect r="63470"/>
          <a:stretch/>
        </p:blipFill>
        <p:spPr>
          <a:xfrm>
            <a:off x="0" y="0"/>
            <a:ext cx="4904837" cy="6858000"/>
          </a:xfrm>
          <a:prstGeom prst="rect">
            <a:avLst/>
          </a:prstGeom>
          <a:effectLst/>
        </p:spPr>
      </p:pic>
      <p:graphicFrame>
        <p:nvGraphicFramePr>
          <p:cNvPr id="8" name="Table 7"/>
          <p:cNvGraphicFramePr>
            <a:graphicFrameLocks noGrp="1"/>
          </p:cNvGraphicFramePr>
          <p:nvPr>
            <p:extLst>
              <p:ext uri="{D42A27DB-BD31-4B8C-83A1-F6EECF244321}">
                <p14:modId xmlns:p14="http://schemas.microsoft.com/office/powerpoint/2010/main" val="1232846217"/>
              </p:ext>
            </p:extLst>
          </p:nvPr>
        </p:nvGraphicFramePr>
        <p:xfrm>
          <a:off x="0" y="0"/>
          <a:ext cx="9143999" cy="6858000"/>
        </p:xfrm>
        <a:graphic>
          <a:graphicData uri="http://schemas.openxmlformats.org/drawingml/2006/table">
            <a:tbl>
              <a:tblPr firstRow="1" bandRow="1">
                <a:tableStyleId>{E8B1032C-EA38-4F05-BA0D-38AFFFC7BED3}</a:tableStyleId>
              </a:tblPr>
              <a:tblGrid>
                <a:gridCol w="1053296">
                  <a:extLst>
                    <a:ext uri="{9D8B030D-6E8A-4147-A177-3AD203B41FA5}">
                      <a16:colId xmlns:a16="http://schemas.microsoft.com/office/drawing/2014/main" val="953650867"/>
                    </a:ext>
                  </a:extLst>
                </a:gridCol>
                <a:gridCol w="2951545">
                  <a:extLst>
                    <a:ext uri="{9D8B030D-6E8A-4147-A177-3AD203B41FA5}">
                      <a16:colId xmlns:a16="http://schemas.microsoft.com/office/drawing/2014/main" val="2202360604"/>
                    </a:ext>
                  </a:extLst>
                </a:gridCol>
                <a:gridCol w="4039564">
                  <a:extLst>
                    <a:ext uri="{9D8B030D-6E8A-4147-A177-3AD203B41FA5}">
                      <a16:colId xmlns:a16="http://schemas.microsoft.com/office/drawing/2014/main" val="228039215"/>
                    </a:ext>
                  </a:extLst>
                </a:gridCol>
                <a:gridCol w="1099594">
                  <a:extLst>
                    <a:ext uri="{9D8B030D-6E8A-4147-A177-3AD203B41FA5}">
                      <a16:colId xmlns:a16="http://schemas.microsoft.com/office/drawing/2014/main" val="3334820404"/>
                    </a:ext>
                  </a:extLst>
                </a:gridCol>
              </a:tblGrid>
              <a:tr h="578188">
                <a:tc>
                  <a:txBody>
                    <a:bodyPr/>
                    <a:lstStyle/>
                    <a:p>
                      <a:pPr algn="ctr" rtl="0" fontAlgn="t">
                        <a:spcBef>
                          <a:spcPts val="0"/>
                        </a:spcBef>
                        <a:spcAft>
                          <a:spcPts val="0"/>
                        </a:spcAft>
                      </a:pPr>
                      <a:r>
                        <a:rPr lang="en-IN" sz="1600" u="none" strike="noStrike" dirty="0">
                          <a:effectLst/>
                        </a:rPr>
                        <a:t>Feature ID</a:t>
                      </a:r>
                      <a:endParaRPr lang="en-IN" sz="1600" b="1" dirty="0">
                        <a:effectLst/>
                        <a:latin typeface="Arial" panose="020B0604020202020204" pitchFamily="34" charset="0"/>
                        <a:ea typeface="Calibri" panose="020F0502020204030204" pitchFamily="34" charset="0"/>
                        <a:cs typeface="Arial" panose="020B0604020202020204" pitchFamily="34" charset="0"/>
                      </a:endParaRPr>
                    </a:p>
                  </a:txBody>
                  <a:tcPr marL="76200" marR="76200" marT="38100" marB="38100" anchor="ctr"/>
                </a:tc>
                <a:tc>
                  <a:txBody>
                    <a:bodyPr/>
                    <a:lstStyle/>
                    <a:p>
                      <a:pPr algn="ctr" rtl="0" fontAlgn="t">
                        <a:spcBef>
                          <a:spcPts val="0"/>
                        </a:spcBef>
                        <a:spcAft>
                          <a:spcPts val="0"/>
                        </a:spcAft>
                      </a:pPr>
                      <a:r>
                        <a:rPr lang="en-IN" sz="1600" u="none" strike="noStrike" dirty="0">
                          <a:effectLst/>
                        </a:rPr>
                        <a:t>User Story</a:t>
                      </a:r>
                      <a:endParaRPr lang="en-IN" sz="1600" b="1" dirty="0">
                        <a:effectLst/>
                        <a:latin typeface="Arial" panose="020B0604020202020204" pitchFamily="34" charset="0"/>
                        <a:ea typeface="Calibri" panose="020F0502020204030204" pitchFamily="34" charset="0"/>
                        <a:cs typeface="Arial" panose="020B0604020202020204" pitchFamily="34" charset="0"/>
                      </a:endParaRPr>
                    </a:p>
                  </a:txBody>
                  <a:tcPr marL="76200" marR="76200" marT="38100" marB="38100" anchor="ctr"/>
                </a:tc>
                <a:tc>
                  <a:txBody>
                    <a:bodyPr/>
                    <a:lstStyle/>
                    <a:p>
                      <a:pPr algn="ctr" rtl="0" fontAlgn="t">
                        <a:spcBef>
                          <a:spcPts val="0"/>
                        </a:spcBef>
                        <a:spcAft>
                          <a:spcPts val="0"/>
                        </a:spcAft>
                      </a:pPr>
                      <a:r>
                        <a:rPr lang="en-IN" sz="1600" u="none" strike="noStrike" dirty="0">
                          <a:effectLst/>
                        </a:rPr>
                        <a:t>Acceptance Criteria</a:t>
                      </a:r>
                      <a:endParaRPr lang="en-IN" sz="1600" b="1" dirty="0">
                        <a:effectLst/>
                        <a:latin typeface="Arial" panose="020B0604020202020204" pitchFamily="34" charset="0"/>
                        <a:ea typeface="Calibri" panose="020F0502020204030204" pitchFamily="34" charset="0"/>
                        <a:cs typeface="Arial" panose="020B0604020202020204" pitchFamily="34" charset="0"/>
                      </a:endParaRPr>
                    </a:p>
                  </a:txBody>
                  <a:tcPr marL="76200" marR="76200" marT="38100" marB="38100" anchor="ctr"/>
                </a:tc>
                <a:tc>
                  <a:txBody>
                    <a:bodyPr/>
                    <a:lstStyle/>
                    <a:p>
                      <a:pPr algn="ctr" rtl="0" fontAlgn="t">
                        <a:spcBef>
                          <a:spcPts val="0"/>
                        </a:spcBef>
                        <a:spcAft>
                          <a:spcPts val="0"/>
                        </a:spcAft>
                      </a:pPr>
                      <a:r>
                        <a:rPr lang="en-IN" sz="1600" u="none" strike="noStrike" dirty="0">
                          <a:effectLst/>
                        </a:rPr>
                        <a:t>Priority</a:t>
                      </a:r>
                      <a:endParaRPr lang="en-IN" sz="1600" b="1" dirty="0">
                        <a:effectLst/>
                        <a:latin typeface="Arial" panose="020B0604020202020204" pitchFamily="34" charset="0"/>
                        <a:ea typeface="Calibri" panose="020F0502020204030204" pitchFamily="34" charset="0"/>
                        <a:cs typeface="Arial" panose="020B0604020202020204" pitchFamily="34" charset="0"/>
                      </a:endParaRPr>
                    </a:p>
                  </a:txBody>
                  <a:tcPr marL="76200" marR="76200" marT="38100" marB="38100" anchor="ctr"/>
                </a:tc>
                <a:extLst>
                  <a:ext uri="{0D108BD9-81ED-4DB2-BD59-A6C34878D82A}">
                    <a16:rowId xmlns:a16="http://schemas.microsoft.com/office/drawing/2014/main" val="2624217235"/>
                  </a:ext>
                </a:extLst>
              </a:tr>
              <a:tr h="968855">
                <a:tc>
                  <a:txBody>
                    <a:bodyPr/>
                    <a:lstStyle/>
                    <a:p>
                      <a:pPr algn="ctr"/>
                      <a:r>
                        <a:rPr lang="en-IN" sz="1400" dirty="0" smtClean="0">
                          <a:latin typeface="Arial" panose="020B0604020202020204" pitchFamily="34" charset="0"/>
                          <a:cs typeface="Arial" panose="020B0604020202020204" pitchFamily="34" charset="0"/>
                        </a:rPr>
                        <a:t>3</a:t>
                      </a:r>
                    </a:p>
                  </a:txBody>
                  <a:tcPr/>
                </a:tc>
                <a:tc>
                  <a:txBody>
                    <a:bodyPr/>
                    <a:lstStyle/>
                    <a:p>
                      <a:pPr algn="l"/>
                      <a:r>
                        <a:rPr lang="en-US" sz="1400" b="1" dirty="0" smtClean="0"/>
                        <a:t>3.1</a:t>
                      </a:r>
                      <a:r>
                        <a:rPr lang="en-US" sz="1400" dirty="0" smtClean="0"/>
                        <a:t> As a user, I want an estimated time of delivery and live map tracking, so that I can see exactly where my order is at any moment.</a:t>
                      </a:r>
                      <a:endParaRPr lang="en-IN" sz="1400" dirty="0">
                        <a:latin typeface="Arial" panose="020B0604020202020204" pitchFamily="34" charset="0"/>
                        <a:cs typeface="Arial" panose="020B0604020202020204" pitchFamily="34" charset="0"/>
                      </a:endParaRPr>
                    </a:p>
                  </a:txBody>
                  <a:tcPr/>
                </a:tc>
                <a:tc>
                  <a:txBody>
                    <a:bodyPr/>
                    <a:lstStyle/>
                    <a:p>
                      <a:pPr marL="342900" indent="-342900" algn="l">
                        <a:buFont typeface="+mj-lt"/>
                        <a:buAutoNum type="arabicPeriod"/>
                      </a:pPr>
                      <a:r>
                        <a:rPr lang="en-US" sz="1400" dirty="0" smtClean="0"/>
                        <a:t>Display estimated delivery time on the app’s interface. </a:t>
                      </a:r>
                    </a:p>
                    <a:p>
                      <a:pPr marL="342900" indent="-342900" algn="l">
                        <a:buFont typeface="+mj-lt"/>
                        <a:buAutoNum type="arabicPeriod"/>
                      </a:pPr>
                      <a:r>
                        <a:rPr lang="en-US" sz="1400" dirty="0" smtClean="0"/>
                        <a:t>Real-time map view showing delivery driver’s location.</a:t>
                      </a:r>
                      <a:endParaRPr lang="en-IN" sz="1400" dirty="0">
                        <a:latin typeface="Arial" panose="020B0604020202020204" pitchFamily="34" charset="0"/>
                        <a:cs typeface="Arial" panose="020B0604020202020204" pitchFamily="34" charset="0"/>
                      </a:endParaRPr>
                    </a:p>
                  </a:txBody>
                  <a:tcPr/>
                </a:tc>
                <a:tc>
                  <a:txBody>
                    <a:bodyPr/>
                    <a:lstStyle/>
                    <a:p>
                      <a:pPr algn="ctr"/>
                      <a:r>
                        <a:rPr lang="en-IN" sz="1400" dirty="0" smtClean="0">
                          <a:latin typeface="Arial" panose="020B0604020202020204" pitchFamily="34" charset="0"/>
                          <a:cs typeface="Arial" panose="020B0604020202020204" pitchFamily="34" charset="0"/>
                        </a:rPr>
                        <a:t>Medium</a:t>
                      </a:r>
                      <a:endParaRPr lang="en-IN" sz="14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4933440"/>
                  </a:ext>
                </a:extLst>
              </a:tr>
              <a:tr h="1406402">
                <a:tc>
                  <a:txBody>
                    <a:bodyPr/>
                    <a:lstStyle/>
                    <a:p>
                      <a:pPr algn="ctr"/>
                      <a:r>
                        <a:rPr lang="en-IN" sz="1400" dirty="0" smtClean="0">
                          <a:latin typeface="Arial" panose="020B0604020202020204" pitchFamily="34" charset="0"/>
                          <a:cs typeface="Arial" panose="020B0604020202020204" pitchFamily="34" charset="0"/>
                        </a:rPr>
                        <a:t>3</a:t>
                      </a:r>
                      <a:endParaRPr lang="en-IN" sz="1400" dirty="0">
                        <a:latin typeface="Arial" panose="020B0604020202020204" pitchFamily="34" charset="0"/>
                        <a:cs typeface="Arial" panose="020B0604020202020204" pitchFamily="34" charset="0"/>
                      </a:endParaRPr>
                    </a:p>
                  </a:txBody>
                  <a:tcPr/>
                </a:tc>
                <a:tc>
                  <a:txBody>
                    <a:bodyPr/>
                    <a:lstStyle/>
                    <a:p>
                      <a:pPr algn="l"/>
                      <a:r>
                        <a:rPr lang="en-US" sz="1400" b="1" dirty="0" smtClean="0"/>
                        <a:t>3.2</a:t>
                      </a:r>
                      <a:r>
                        <a:rPr lang="en-US" sz="1400" dirty="0" smtClean="0"/>
                        <a:t> As a user, I want to track my order status and receive notifications, so that I’m updated throughout the delivery process.</a:t>
                      </a:r>
                      <a:endParaRPr lang="en-IN" sz="1400" dirty="0">
                        <a:latin typeface="Arial" panose="020B0604020202020204" pitchFamily="34" charset="0"/>
                        <a:cs typeface="Arial" panose="020B0604020202020204" pitchFamily="34" charset="0"/>
                      </a:endParaRPr>
                    </a:p>
                  </a:txBody>
                  <a:tcPr/>
                </a:tc>
                <a:tc>
                  <a:txBody>
                    <a:bodyPr/>
                    <a:lstStyle/>
                    <a:p>
                      <a:pPr marL="342900" indent="-342900" algn="l">
                        <a:buFont typeface="+mj-lt"/>
                        <a:buAutoNum type="arabicPeriod"/>
                      </a:pPr>
                      <a:r>
                        <a:rPr lang="en-US" sz="1400" dirty="0" smtClean="0"/>
                        <a:t>Order tracking feature with live updates on the order status (e.g., preparing, </a:t>
                      </a:r>
                      <a:r>
                        <a:rPr lang="en-US" sz="1400" dirty="0" err="1" smtClean="0"/>
                        <a:t>enroute</a:t>
                      </a:r>
                      <a:r>
                        <a:rPr lang="en-US" sz="1400" dirty="0" smtClean="0"/>
                        <a:t>, delivered). </a:t>
                      </a:r>
                    </a:p>
                    <a:p>
                      <a:pPr marL="342900" indent="-342900" algn="l">
                        <a:buFont typeface="+mj-lt"/>
                        <a:buAutoNum type="arabicPeriod"/>
                      </a:pPr>
                      <a:r>
                        <a:rPr lang="en-US" sz="1400" dirty="0" smtClean="0"/>
                        <a:t>Push notifications for significant status updates (confirmation, preparation, dispatch, and delivery).</a:t>
                      </a:r>
                      <a:endParaRPr lang="en-IN" sz="1400" dirty="0">
                        <a:latin typeface="Arial" panose="020B0604020202020204" pitchFamily="34" charset="0"/>
                        <a:cs typeface="Arial" panose="020B0604020202020204" pitchFamily="34" charset="0"/>
                      </a:endParaRPr>
                    </a:p>
                  </a:txBody>
                  <a:tcPr/>
                </a:tc>
                <a:tc>
                  <a:txBody>
                    <a:bodyPr/>
                    <a:lstStyle/>
                    <a:p>
                      <a:pPr algn="ctr"/>
                      <a:r>
                        <a:rPr lang="en-IN" sz="1400" dirty="0" smtClean="0">
                          <a:latin typeface="Arial" panose="020B0604020202020204" pitchFamily="34" charset="0"/>
                          <a:cs typeface="Arial" panose="020B0604020202020204" pitchFamily="34" charset="0"/>
                        </a:rPr>
                        <a:t>High</a:t>
                      </a:r>
                      <a:endParaRPr lang="en-IN" sz="14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35583548"/>
                  </a:ext>
                </a:extLst>
              </a:tr>
              <a:tr h="1187629">
                <a:tc>
                  <a:txBody>
                    <a:bodyPr/>
                    <a:lstStyle/>
                    <a:p>
                      <a:pPr algn="ctr"/>
                      <a:r>
                        <a:rPr lang="en-IN" sz="1400" dirty="0" smtClean="0">
                          <a:latin typeface="Arial" panose="020B0604020202020204" pitchFamily="34" charset="0"/>
                          <a:cs typeface="Arial" panose="020B0604020202020204" pitchFamily="34" charset="0"/>
                        </a:rPr>
                        <a:t>4</a:t>
                      </a:r>
                      <a:endParaRPr lang="en-IN" sz="1400" dirty="0">
                        <a:latin typeface="Arial" panose="020B0604020202020204" pitchFamily="34" charset="0"/>
                        <a:cs typeface="Arial" panose="020B0604020202020204" pitchFamily="34" charset="0"/>
                      </a:endParaRPr>
                    </a:p>
                  </a:txBody>
                  <a:tcPr/>
                </a:tc>
                <a:tc>
                  <a:txBody>
                    <a:bodyPr/>
                    <a:lstStyle/>
                    <a:p>
                      <a:pPr algn="l"/>
                      <a:r>
                        <a:rPr lang="en-US" sz="1400" b="1" dirty="0" smtClean="0"/>
                        <a:t>4.1</a:t>
                      </a:r>
                      <a:r>
                        <a:rPr lang="en-US" sz="1400" dirty="0" smtClean="0"/>
                        <a:t> As a user, I want to see available discounts and apply promo codes, so that I can maximize savings on my orders.</a:t>
                      </a:r>
                      <a:endParaRPr lang="en-IN" sz="1400" dirty="0">
                        <a:latin typeface="Arial" panose="020B0604020202020204" pitchFamily="34" charset="0"/>
                        <a:cs typeface="Arial" panose="020B0604020202020204" pitchFamily="34" charset="0"/>
                      </a:endParaRPr>
                    </a:p>
                  </a:txBody>
                  <a:tcPr/>
                </a:tc>
                <a:tc>
                  <a:txBody>
                    <a:bodyPr/>
                    <a:lstStyle/>
                    <a:p>
                      <a:pPr marL="342900" indent="-342900" algn="l">
                        <a:buFont typeface="+mj-lt"/>
                        <a:buAutoNum type="arabicPeriod"/>
                      </a:pPr>
                      <a:r>
                        <a:rPr lang="en-US" sz="1400" dirty="0" smtClean="0"/>
                        <a:t>Display of applicable promo codes and discounts from each delivery platform for selected items. </a:t>
                      </a:r>
                    </a:p>
                    <a:p>
                      <a:pPr marL="342900" indent="-342900" algn="l">
                        <a:buFont typeface="+mj-lt"/>
                        <a:buAutoNum type="arabicPeriod"/>
                      </a:pPr>
                      <a:r>
                        <a:rPr lang="en-US" sz="1400" dirty="0" smtClean="0"/>
                        <a:t>Seamless integration of promo codes at checkout.</a:t>
                      </a:r>
                      <a:endParaRPr lang="en-IN" sz="1400" dirty="0">
                        <a:latin typeface="Arial" panose="020B0604020202020204" pitchFamily="34" charset="0"/>
                        <a:cs typeface="Arial" panose="020B0604020202020204" pitchFamily="34" charset="0"/>
                      </a:endParaRPr>
                    </a:p>
                  </a:txBody>
                  <a:tcPr/>
                </a:tc>
                <a:tc>
                  <a:txBody>
                    <a:bodyPr/>
                    <a:lstStyle/>
                    <a:p>
                      <a:pPr algn="ctr"/>
                      <a:r>
                        <a:rPr lang="en-IN" sz="1400" dirty="0" smtClean="0">
                          <a:latin typeface="Arial" panose="020B0604020202020204" pitchFamily="34" charset="0"/>
                          <a:cs typeface="Arial" panose="020B0604020202020204" pitchFamily="34" charset="0"/>
                        </a:rPr>
                        <a:t>High</a:t>
                      </a:r>
                      <a:endParaRPr lang="en-IN" sz="14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681331547"/>
                  </a:ext>
                </a:extLst>
              </a:tr>
              <a:tr h="1358463">
                <a:tc>
                  <a:txBody>
                    <a:bodyPr/>
                    <a:lstStyle/>
                    <a:p>
                      <a:pPr algn="ctr"/>
                      <a:r>
                        <a:rPr lang="en-IN" sz="1400" dirty="0" smtClean="0">
                          <a:latin typeface="Arial" panose="020B0604020202020204" pitchFamily="34" charset="0"/>
                          <a:cs typeface="Arial" panose="020B0604020202020204" pitchFamily="34" charset="0"/>
                        </a:rPr>
                        <a:t>4</a:t>
                      </a:r>
                      <a:endParaRPr lang="en-IN" sz="1400" dirty="0">
                        <a:latin typeface="Arial" panose="020B0604020202020204" pitchFamily="34" charset="0"/>
                        <a:cs typeface="Arial" panose="020B0604020202020204" pitchFamily="34" charset="0"/>
                      </a:endParaRPr>
                    </a:p>
                  </a:txBody>
                  <a:tcPr/>
                </a:tc>
                <a:tc>
                  <a:txBody>
                    <a:bodyPr/>
                    <a:lstStyle/>
                    <a:p>
                      <a:pPr algn="l"/>
                      <a:r>
                        <a:rPr lang="en-US" sz="1400" b="1" dirty="0" smtClean="0"/>
                        <a:t>4.2</a:t>
                      </a:r>
                      <a:r>
                        <a:rPr lang="en-US" sz="1400" dirty="0" smtClean="0"/>
                        <a:t> As a user, I want to know if I qualify for a first-time user discount on any of the platforms, so that I can try out a service at a lower cost.</a:t>
                      </a:r>
                      <a:endParaRPr lang="en-IN" sz="1400" dirty="0">
                        <a:latin typeface="Arial" panose="020B0604020202020204" pitchFamily="34" charset="0"/>
                        <a:cs typeface="Arial" panose="020B0604020202020204" pitchFamily="34" charset="0"/>
                      </a:endParaRPr>
                    </a:p>
                  </a:txBody>
                  <a:tcPr/>
                </a:tc>
                <a:tc>
                  <a:txBody>
                    <a:bodyPr/>
                    <a:lstStyle/>
                    <a:p>
                      <a:pPr marL="342900" indent="-342900" algn="l">
                        <a:buFont typeface="+mj-lt"/>
                        <a:buAutoNum type="arabicPeriod"/>
                      </a:pPr>
                      <a:r>
                        <a:rPr lang="en-US" sz="1400" dirty="0" smtClean="0"/>
                        <a:t>Display of available new user discounts specific to each platform when applicable. </a:t>
                      </a:r>
                    </a:p>
                    <a:p>
                      <a:pPr marL="342900" indent="-342900" algn="l">
                        <a:buFont typeface="+mj-lt"/>
                        <a:buAutoNum type="arabicPeriod"/>
                      </a:pPr>
                      <a:r>
                        <a:rPr lang="en-US" sz="1400" dirty="0" smtClean="0"/>
                        <a:t>Option to apply new user discounts automatically if eligible.</a:t>
                      </a:r>
                      <a:endParaRPr lang="en-IN" sz="1400" dirty="0">
                        <a:latin typeface="Arial" panose="020B0604020202020204" pitchFamily="34" charset="0"/>
                        <a:cs typeface="Arial" panose="020B0604020202020204" pitchFamily="34" charset="0"/>
                      </a:endParaRPr>
                    </a:p>
                  </a:txBody>
                  <a:tcPr/>
                </a:tc>
                <a:tc>
                  <a:txBody>
                    <a:bodyPr/>
                    <a:lstStyle/>
                    <a:p>
                      <a:pPr algn="ctr"/>
                      <a:r>
                        <a:rPr lang="en-IN" sz="1400" dirty="0" smtClean="0">
                          <a:latin typeface="Arial" panose="020B0604020202020204" pitchFamily="34" charset="0"/>
                          <a:cs typeface="Arial" panose="020B0604020202020204" pitchFamily="34" charset="0"/>
                        </a:rPr>
                        <a:t>Medium</a:t>
                      </a:r>
                      <a:endParaRPr lang="en-IN" sz="14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65851723"/>
                  </a:ext>
                </a:extLst>
              </a:tr>
              <a:tr h="1358463">
                <a:tc>
                  <a:txBody>
                    <a:bodyPr/>
                    <a:lstStyle/>
                    <a:p>
                      <a:pPr algn="ctr"/>
                      <a:r>
                        <a:rPr lang="en-IN" sz="1400" dirty="0" smtClean="0">
                          <a:latin typeface="Arial" panose="020B0604020202020204" pitchFamily="34" charset="0"/>
                          <a:cs typeface="Arial" panose="020B0604020202020204" pitchFamily="34" charset="0"/>
                        </a:rPr>
                        <a:t>5</a:t>
                      </a:r>
                      <a:endParaRPr lang="en-IN" sz="1400" dirty="0">
                        <a:latin typeface="Arial" panose="020B0604020202020204" pitchFamily="34" charset="0"/>
                        <a:cs typeface="Arial" panose="020B0604020202020204" pitchFamily="34" charset="0"/>
                      </a:endParaRPr>
                    </a:p>
                  </a:txBody>
                  <a:tcPr/>
                </a:tc>
                <a:tc>
                  <a:txBody>
                    <a:bodyPr/>
                    <a:lstStyle/>
                    <a:p>
                      <a:pPr algn="l"/>
                      <a:r>
                        <a:rPr lang="en-US" sz="1400" b="1" dirty="0" smtClean="0"/>
                        <a:t>5.1</a:t>
                      </a:r>
                      <a:r>
                        <a:rPr lang="en-US" sz="1400" dirty="0" smtClean="0"/>
                        <a:t> As a user, I want to save my favorite restaurants and view my past orders, so that I can reorder with ease.</a:t>
                      </a:r>
                      <a:endParaRPr lang="en-IN" sz="1400" dirty="0">
                        <a:latin typeface="Arial" panose="020B0604020202020204" pitchFamily="34" charset="0"/>
                        <a:cs typeface="Arial" panose="020B0604020202020204" pitchFamily="34" charset="0"/>
                      </a:endParaRPr>
                    </a:p>
                  </a:txBody>
                  <a:tcPr/>
                </a:tc>
                <a:tc>
                  <a:txBody>
                    <a:bodyPr/>
                    <a:lstStyle/>
                    <a:p>
                      <a:pPr marL="342900" indent="-342900" algn="l">
                        <a:buFont typeface="+mj-lt"/>
                        <a:buAutoNum type="arabicPeriod"/>
                      </a:pPr>
                      <a:r>
                        <a:rPr lang="en-US" sz="1400" dirty="0" smtClean="0"/>
                        <a:t>Option to mark restaurants or items as favorites for quick access. </a:t>
                      </a:r>
                    </a:p>
                    <a:p>
                      <a:pPr marL="342900" indent="-342900" algn="l">
                        <a:buFont typeface="+mj-lt"/>
                        <a:buAutoNum type="arabicPeriod"/>
                      </a:pPr>
                      <a:r>
                        <a:rPr lang="en-US" sz="1400" dirty="0" smtClean="0"/>
                        <a:t>History of past orders with details (items, delivery service used, price). </a:t>
                      </a:r>
                    </a:p>
                    <a:p>
                      <a:pPr marL="342900" indent="-342900" algn="l">
                        <a:buFont typeface="+mj-lt"/>
                        <a:buAutoNum type="arabicPeriod"/>
                      </a:pPr>
                      <a:r>
                        <a:rPr lang="en-US" sz="1400" dirty="0" smtClean="0"/>
                        <a:t> “Reorder” button for easy repeat orders.</a:t>
                      </a:r>
                      <a:endParaRPr lang="en-IN" sz="1400" dirty="0">
                        <a:latin typeface="Arial" panose="020B0604020202020204" pitchFamily="34" charset="0"/>
                        <a:cs typeface="Arial" panose="020B0604020202020204" pitchFamily="34" charset="0"/>
                      </a:endParaRPr>
                    </a:p>
                  </a:txBody>
                  <a:tcPr/>
                </a:tc>
                <a:tc>
                  <a:txBody>
                    <a:bodyPr/>
                    <a:lstStyle/>
                    <a:p>
                      <a:pPr algn="ctr"/>
                      <a:r>
                        <a:rPr lang="en-IN" sz="1400" dirty="0" smtClean="0">
                          <a:latin typeface="Arial" panose="020B0604020202020204" pitchFamily="34" charset="0"/>
                          <a:cs typeface="Arial" panose="020B0604020202020204" pitchFamily="34" charset="0"/>
                        </a:rPr>
                        <a:t>High</a:t>
                      </a:r>
                      <a:endParaRPr lang="en-IN" sz="14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771872691"/>
                  </a:ext>
                </a:extLst>
              </a:tr>
            </a:tbl>
          </a:graphicData>
        </a:graphic>
      </p:graphicFrame>
    </p:spTree>
    <p:extLst>
      <p:ext uri="{BB962C8B-B14F-4D97-AF65-F5344CB8AC3E}">
        <p14:creationId xmlns:p14="http://schemas.microsoft.com/office/powerpoint/2010/main" val="3921267733"/>
      </p:ext>
    </p:extLst>
  </p:cSld>
  <p:clrMapOvr>
    <a:masterClrMapping/>
  </p:clrMapOvr>
  <p:transition spd="slow">
    <p:push dir="u"/>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r="63470"/>
          <a:stretch/>
        </p:blipFill>
        <p:spPr>
          <a:xfrm rot="10800000">
            <a:off x="4239162" y="0"/>
            <a:ext cx="4904837" cy="6858000"/>
          </a:xfrm>
          <a:prstGeom prst="rect">
            <a:avLst/>
          </a:prstGeom>
          <a:effectLst/>
        </p:spPr>
      </p:pic>
      <p:pic>
        <p:nvPicPr>
          <p:cNvPr id="9" name="Picture 8"/>
          <p:cNvPicPr>
            <a:picLocks noChangeAspect="1"/>
          </p:cNvPicPr>
          <p:nvPr/>
        </p:nvPicPr>
        <p:blipFill rotWithShape="1">
          <a:blip r:embed="rId3">
            <a:extLst>
              <a:ext uri="{28A0092B-C50C-407E-A947-70E740481C1C}">
                <a14:useLocalDpi xmlns:a14="http://schemas.microsoft.com/office/drawing/2010/main" val="0"/>
              </a:ext>
            </a:extLst>
          </a:blip>
          <a:srcRect r="63470"/>
          <a:stretch/>
        </p:blipFill>
        <p:spPr>
          <a:xfrm>
            <a:off x="0" y="0"/>
            <a:ext cx="4904837" cy="6858000"/>
          </a:xfrm>
          <a:prstGeom prst="rect">
            <a:avLst/>
          </a:prstGeom>
          <a:effectLst/>
        </p:spPr>
      </p:pic>
      <p:graphicFrame>
        <p:nvGraphicFramePr>
          <p:cNvPr id="8" name="Table 7"/>
          <p:cNvGraphicFramePr>
            <a:graphicFrameLocks noGrp="1"/>
          </p:cNvGraphicFramePr>
          <p:nvPr>
            <p:extLst>
              <p:ext uri="{D42A27DB-BD31-4B8C-83A1-F6EECF244321}">
                <p14:modId xmlns:p14="http://schemas.microsoft.com/office/powerpoint/2010/main" val="3610010725"/>
              </p:ext>
            </p:extLst>
          </p:nvPr>
        </p:nvGraphicFramePr>
        <p:xfrm>
          <a:off x="0" y="0"/>
          <a:ext cx="9143999" cy="6858000"/>
        </p:xfrm>
        <a:graphic>
          <a:graphicData uri="http://schemas.openxmlformats.org/drawingml/2006/table">
            <a:tbl>
              <a:tblPr firstRow="1" bandRow="1">
                <a:tableStyleId>{E8B1032C-EA38-4F05-BA0D-38AFFFC7BED3}</a:tableStyleId>
              </a:tblPr>
              <a:tblGrid>
                <a:gridCol w="1053296">
                  <a:extLst>
                    <a:ext uri="{9D8B030D-6E8A-4147-A177-3AD203B41FA5}">
                      <a16:colId xmlns:a16="http://schemas.microsoft.com/office/drawing/2014/main" val="953650867"/>
                    </a:ext>
                  </a:extLst>
                </a:gridCol>
                <a:gridCol w="2951545">
                  <a:extLst>
                    <a:ext uri="{9D8B030D-6E8A-4147-A177-3AD203B41FA5}">
                      <a16:colId xmlns:a16="http://schemas.microsoft.com/office/drawing/2014/main" val="2202360604"/>
                    </a:ext>
                  </a:extLst>
                </a:gridCol>
                <a:gridCol w="4039564">
                  <a:extLst>
                    <a:ext uri="{9D8B030D-6E8A-4147-A177-3AD203B41FA5}">
                      <a16:colId xmlns:a16="http://schemas.microsoft.com/office/drawing/2014/main" val="228039215"/>
                    </a:ext>
                  </a:extLst>
                </a:gridCol>
                <a:gridCol w="1099594">
                  <a:extLst>
                    <a:ext uri="{9D8B030D-6E8A-4147-A177-3AD203B41FA5}">
                      <a16:colId xmlns:a16="http://schemas.microsoft.com/office/drawing/2014/main" val="3334820404"/>
                    </a:ext>
                  </a:extLst>
                </a:gridCol>
              </a:tblGrid>
              <a:tr h="578188">
                <a:tc>
                  <a:txBody>
                    <a:bodyPr/>
                    <a:lstStyle/>
                    <a:p>
                      <a:pPr algn="ctr" rtl="0" fontAlgn="t">
                        <a:spcBef>
                          <a:spcPts val="0"/>
                        </a:spcBef>
                        <a:spcAft>
                          <a:spcPts val="0"/>
                        </a:spcAft>
                      </a:pPr>
                      <a:r>
                        <a:rPr lang="en-IN" sz="1600" u="none" strike="noStrike" dirty="0">
                          <a:effectLst/>
                        </a:rPr>
                        <a:t>Feature ID</a:t>
                      </a:r>
                      <a:endParaRPr lang="en-IN" sz="1600" b="1" dirty="0">
                        <a:effectLst/>
                        <a:latin typeface="Arial" panose="020B0604020202020204" pitchFamily="34" charset="0"/>
                        <a:ea typeface="Calibri" panose="020F0502020204030204" pitchFamily="34" charset="0"/>
                        <a:cs typeface="Arial" panose="020B0604020202020204" pitchFamily="34" charset="0"/>
                      </a:endParaRPr>
                    </a:p>
                  </a:txBody>
                  <a:tcPr marL="76200" marR="76200" marT="38100" marB="38100" anchor="ctr"/>
                </a:tc>
                <a:tc>
                  <a:txBody>
                    <a:bodyPr/>
                    <a:lstStyle/>
                    <a:p>
                      <a:pPr algn="ctr" rtl="0" fontAlgn="t">
                        <a:spcBef>
                          <a:spcPts val="0"/>
                        </a:spcBef>
                        <a:spcAft>
                          <a:spcPts val="0"/>
                        </a:spcAft>
                      </a:pPr>
                      <a:r>
                        <a:rPr lang="en-IN" sz="1600" u="none" strike="noStrike" dirty="0">
                          <a:effectLst/>
                        </a:rPr>
                        <a:t>User Story</a:t>
                      </a:r>
                      <a:endParaRPr lang="en-IN" sz="1600" b="1" dirty="0">
                        <a:effectLst/>
                        <a:latin typeface="Arial" panose="020B0604020202020204" pitchFamily="34" charset="0"/>
                        <a:ea typeface="Calibri" panose="020F0502020204030204" pitchFamily="34" charset="0"/>
                        <a:cs typeface="Arial" panose="020B0604020202020204" pitchFamily="34" charset="0"/>
                      </a:endParaRPr>
                    </a:p>
                  </a:txBody>
                  <a:tcPr marL="76200" marR="76200" marT="38100" marB="38100" anchor="ctr"/>
                </a:tc>
                <a:tc>
                  <a:txBody>
                    <a:bodyPr/>
                    <a:lstStyle/>
                    <a:p>
                      <a:pPr algn="ctr" rtl="0" fontAlgn="t">
                        <a:spcBef>
                          <a:spcPts val="0"/>
                        </a:spcBef>
                        <a:spcAft>
                          <a:spcPts val="0"/>
                        </a:spcAft>
                      </a:pPr>
                      <a:r>
                        <a:rPr lang="en-IN" sz="1600" u="none" strike="noStrike" dirty="0">
                          <a:effectLst/>
                        </a:rPr>
                        <a:t>Acceptance Criteria</a:t>
                      </a:r>
                      <a:endParaRPr lang="en-IN" sz="1600" b="1" dirty="0">
                        <a:effectLst/>
                        <a:latin typeface="Arial" panose="020B0604020202020204" pitchFamily="34" charset="0"/>
                        <a:ea typeface="Calibri" panose="020F0502020204030204" pitchFamily="34" charset="0"/>
                        <a:cs typeface="Arial" panose="020B0604020202020204" pitchFamily="34" charset="0"/>
                      </a:endParaRPr>
                    </a:p>
                  </a:txBody>
                  <a:tcPr marL="76200" marR="76200" marT="38100" marB="38100" anchor="ctr"/>
                </a:tc>
                <a:tc>
                  <a:txBody>
                    <a:bodyPr/>
                    <a:lstStyle/>
                    <a:p>
                      <a:pPr algn="ctr" rtl="0" fontAlgn="t">
                        <a:spcBef>
                          <a:spcPts val="0"/>
                        </a:spcBef>
                        <a:spcAft>
                          <a:spcPts val="0"/>
                        </a:spcAft>
                      </a:pPr>
                      <a:r>
                        <a:rPr lang="en-IN" sz="1600" u="none" strike="noStrike" dirty="0">
                          <a:effectLst/>
                        </a:rPr>
                        <a:t>Priority</a:t>
                      </a:r>
                      <a:endParaRPr lang="en-IN" sz="1600" b="1" dirty="0">
                        <a:effectLst/>
                        <a:latin typeface="Arial" panose="020B0604020202020204" pitchFamily="34" charset="0"/>
                        <a:ea typeface="Calibri" panose="020F0502020204030204" pitchFamily="34" charset="0"/>
                        <a:cs typeface="Arial" panose="020B0604020202020204" pitchFamily="34" charset="0"/>
                      </a:endParaRPr>
                    </a:p>
                  </a:txBody>
                  <a:tcPr marL="76200" marR="76200" marT="38100" marB="38100" anchor="ctr"/>
                </a:tc>
                <a:extLst>
                  <a:ext uri="{0D108BD9-81ED-4DB2-BD59-A6C34878D82A}">
                    <a16:rowId xmlns:a16="http://schemas.microsoft.com/office/drawing/2014/main" val="2624217235"/>
                  </a:ext>
                </a:extLst>
              </a:tr>
              <a:tr h="968855">
                <a:tc>
                  <a:txBody>
                    <a:bodyPr/>
                    <a:lstStyle/>
                    <a:p>
                      <a:pPr algn="ctr"/>
                      <a:r>
                        <a:rPr lang="en-IN" sz="1400" dirty="0" smtClean="0">
                          <a:latin typeface="Arial" panose="020B0604020202020204" pitchFamily="34" charset="0"/>
                          <a:cs typeface="Arial" panose="020B0604020202020204" pitchFamily="34" charset="0"/>
                        </a:rPr>
                        <a:t>5</a:t>
                      </a:r>
                    </a:p>
                  </a:txBody>
                  <a:tcPr/>
                </a:tc>
                <a:tc>
                  <a:txBody>
                    <a:bodyPr/>
                    <a:lstStyle/>
                    <a:p>
                      <a:pPr algn="l"/>
                      <a:r>
                        <a:rPr lang="en-US" sz="1400" b="1" dirty="0" smtClean="0"/>
                        <a:t>5.2</a:t>
                      </a:r>
                      <a:r>
                        <a:rPr lang="en-US" sz="1400" dirty="0" smtClean="0"/>
                        <a:t> As a user, I want to review my most frequent orders and spending, so that I can make more informed food choices.</a:t>
                      </a:r>
                      <a:endParaRPr lang="en-IN" sz="1400" dirty="0">
                        <a:latin typeface="Arial" panose="020B0604020202020204" pitchFamily="34" charset="0"/>
                        <a:cs typeface="Arial" panose="020B0604020202020204" pitchFamily="34" charset="0"/>
                      </a:endParaRPr>
                    </a:p>
                  </a:txBody>
                  <a:tcPr/>
                </a:tc>
                <a:tc>
                  <a:txBody>
                    <a:bodyPr/>
                    <a:lstStyle/>
                    <a:p>
                      <a:pPr marL="342900" indent="-342900" algn="l">
                        <a:buFont typeface="+mj-lt"/>
                        <a:buAutoNum type="arabicPeriod"/>
                      </a:pPr>
                      <a:r>
                        <a:rPr lang="en-US" sz="1400" dirty="0" smtClean="0"/>
                        <a:t>Section showing frequently ordered items and total spending from past orders. </a:t>
                      </a:r>
                    </a:p>
                    <a:p>
                      <a:pPr marL="342900" indent="-342900" algn="l">
                        <a:buFont typeface="+mj-lt"/>
                        <a:buAutoNum type="arabicPeriod"/>
                      </a:pPr>
                      <a:r>
                        <a:rPr lang="en-US" sz="1400" dirty="0" smtClean="0"/>
                        <a:t>Insights on order frequency and spending pattern by restaurant or cuisine.</a:t>
                      </a:r>
                      <a:endParaRPr lang="en-IN" sz="1400" dirty="0">
                        <a:latin typeface="Arial" panose="020B0604020202020204" pitchFamily="34" charset="0"/>
                        <a:cs typeface="Arial" panose="020B0604020202020204" pitchFamily="34" charset="0"/>
                      </a:endParaRPr>
                    </a:p>
                  </a:txBody>
                  <a:tcPr/>
                </a:tc>
                <a:tc>
                  <a:txBody>
                    <a:bodyPr/>
                    <a:lstStyle/>
                    <a:p>
                      <a:pPr algn="ctr"/>
                      <a:r>
                        <a:rPr lang="en-IN" sz="1400" dirty="0" smtClean="0">
                          <a:latin typeface="Arial" panose="020B0604020202020204" pitchFamily="34" charset="0"/>
                          <a:cs typeface="Arial" panose="020B0604020202020204" pitchFamily="34" charset="0"/>
                        </a:rPr>
                        <a:t>Medium</a:t>
                      </a:r>
                      <a:endParaRPr lang="en-IN" sz="14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4933440"/>
                  </a:ext>
                </a:extLst>
              </a:tr>
              <a:tr h="1406402">
                <a:tc>
                  <a:txBody>
                    <a:bodyPr/>
                    <a:lstStyle/>
                    <a:p>
                      <a:pPr algn="ctr"/>
                      <a:r>
                        <a:rPr lang="en-IN" sz="1400" dirty="0" smtClean="0">
                          <a:latin typeface="Arial" panose="020B0604020202020204" pitchFamily="34" charset="0"/>
                          <a:cs typeface="Arial" panose="020B0604020202020204" pitchFamily="34" charset="0"/>
                        </a:rPr>
                        <a:t>6</a:t>
                      </a:r>
                      <a:endParaRPr lang="en-IN" sz="1400" dirty="0">
                        <a:latin typeface="Arial" panose="020B0604020202020204" pitchFamily="34" charset="0"/>
                        <a:cs typeface="Arial" panose="020B0604020202020204" pitchFamily="34" charset="0"/>
                      </a:endParaRPr>
                    </a:p>
                  </a:txBody>
                  <a:tcPr/>
                </a:tc>
                <a:tc>
                  <a:txBody>
                    <a:bodyPr/>
                    <a:lstStyle/>
                    <a:p>
                      <a:pPr algn="l"/>
                      <a:r>
                        <a:rPr lang="en-US" sz="1400" b="1" dirty="0" smtClean="0"/>
                        <a:t>6.1</a:t>
                      </a:r>
                      <a:r>
                        <a:rPr lang="en-US" sz="1400" dirty="0" smtClean="0"/>
                        <a:t> As a user, I want an easy checkout experience with integrated payment options, so that I can complete my order without hassle.</a:t>
                      </a:r>
                      <a:endParaRPr lang="en-IN" sz="1400" dirty="0">
                        <a:latin typeface="Arial" panose="020B0604020202020204" pitchFamily="34" charset="0"/>
                        <a:cs typeface="Arial" panose="020B0604020202020204" pitchFamily="34" charset="0"/>
                      </a:endParaRPr>
                    </a:p>
                  </a:txBody>
                  <a:tcPr/>
                </a:tc>
                <a:tc>
                  <a:txBody>
                    <a:bodyPr/>
                    <a:lstStyle/>
                    <a:p>
                      <a:pPr marL="342900" indent="-342900" algn="l">
                        <a:buFont typeface="+mj-lt"/>
                        <a:buAutoNum type="arabicPeriod"/>
                      </a:pPr>
                      <a:r>
                        <a:rPr lang="en-US" sz="1400" dirty="0" smtClean="0"/>
                        <a:t>Integrated checkout process that connects with the chosen delivery service for payment and confirmation. </a:t>
                      </a:r>
                    </a:p>
                    <a:p>
                      <a:pPr marL="342900" indent="-342900" algn="l">
                        <a:buFont typeface="+mj-lt"/>
                        <a:buAutoNum type="arabicPeriod"/>
                      </a:pPr>
                      <a:r>
                        <a:rPr lang="en-US" sz="1400" dirty="0" smtClean="0"/>
                        <a:t>Support for multiple payment methods (credit card, debit card, digital wallets).</a:t>
                      </a:r>
                      <a:endParaRPr lang="en-IN" sz="1400" dirty="0">
                        <a:latin typeface="Arial" panose="020B0604020202020204" pitchFamily="34" charset="0"/>
                        <a:cs typeface="Arial" panose="020B0604020202020204" pitchFamily="34" charset="0"/>
                      </a:endParaRPr>
                    </a:p>
                  </a:txBody>
                  <a:tcPr/>
                </a:tc>
                <a:tc>
                  <a:txBody>
                    <a:bodyPr/>
                    <a:lstStyle/>
                    <a:p>
                      <a:pPr algn="ctr"/>
                      <a:r>
                        <a:rPr lang="en-IN" sz="1400" dirty="0" smtClean="0">
                          <a:latin typeface="Arial" panose="020B0604020202020204" pitchFamily="34" charset="0"/>
                          <a:cs typeface="Arial" panose="020B0604020202020204" pitchFamily="34" charset="0"/>
                        </a:rPr>
                        <a:t>High</a:t>
                      </a:r>
                      <a:endParaRPr lang="en-IN" sz="14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35583548"/>
                  </a:ext>
                </a:extLst>
              </a:tr>
              <a:tr h="1187629">
                <a:tc>
                  <a:txBody>
                    <a:bodyPr/>
                    <a:lstStyle/>
                    <a:p>
                      <a:pPr algn="ctr"/>
                      <a:r>
                        <a:rPr lang="en-IN" sz="1400" dirty="0" smtClean="0">
                          <a:latin typeface="Arial" panose="020B0604020202020204" pitchFamily="34" charset="0"/>
                          <a:cs typeface="Arial" panose="020B0604020202020204" pitchFamily="34" charset="0"/>
                        </a:rPr>
                        <a:t>6</a:t>
                      </a:r>
                      <a:endParaRPr lang="en-IN" sz="1400" dirty="0">
                        <a:latin typeface="Arial" panose="020B0604020202020204" pitchFamily="34" charset="0"/>
                        <a:cs typeface="Arial" panose="020B0604020202020204" pitchFamily="34" charset="0"/>
                      </a:endParaRPr>
                    </a:p>
                  </a:txBody>
                  <a:tcPr/>
                </a:tc>
                <a:tc>
                  <a:txBody>
                    <a:bodyPr/>
                    <a:lstStyle/>
                    <a:p>
                      <a:pPr algn="l"/>
                      <a:r>
                        <a:rPr lang="en-US" sz="1400" b="1" dirty="0" smtClean="0"/>
                        <a:t>6.2</a:t>
                      </a:r>
                      <a:r>
                        <a:rPr lang="en-US" sz="1400" dirty="0" smtClean="0"/>
                        <a:t> As a user, I want a single-click checkout option if I reorder from the same place, so that I can save time</a:t>
                      </a:r>
                      <a:endParaRPr lang="en-IN" sz="1400" dirty="0">
                        <a:latin typeface="Arial" panose="020B0604020202020204" pitchFamily="34" charset="0"/>
                        <a:cs typeface="Arial" panose="020B0604020202020204" pitchFamily="34" charset="0"/>
                      </a:endParaRPr>
                    </a:p>
                  </a:txBody>
                  <a:tcPr/>
                </a:tc>
                <a:tc>
                  <a:txBody>
                    <a:bodyPr/>
                    <a:lstStyle/>
                    <a:p>
                      <a:pPr marL="342900" indent="-342900" algn="l">
                        <a:buFont typeface="+mj-lt"/>
                        <a:buAutoNum type="arabicPeriod"/>
                      </a:pPr>
                      <a:r>
                        <a:rPr lang="en-US" sz="1400" dirty="0" smtClean="0"/>
                        <a:t>Option to reorder with a single click for previous orders with the same item selections. </a:t>
                      </a:r>
                    </a:p>
                    <a:p>
                      <a:pPr marL="342900" indent="-342900" algn="l">
                        <a:buFont typeface="+mj-lt"/>
                        <a:buAutoNum type="arabicPeriod"/>
                      </a:pPr>
                      <a:r>
                        <a:rPr lang="en-US" sz="1400" dirty="0" smtClean="0"/>
                        <a:t>“Quick Checkout” button for saved favorite items and past orders.</a:t>
                      </a:r>
                      <a:endParaRPr lang="en-IN" sz="1400" dirty="0">
                        <a:latin typeface="Arial" panose="020B0604020202020204" pitchFamily="34" charset="0"/>
                        <a:cs typeface="Arial" panose="020B0604020202020204" pitchFamily="34" charset="0"/>
                      </a:endParaRPr>
                    </a:p>
                  </a:txBody>
                  <a:tcPr/>
                </a:tc>
                <a:tc>
                  <a:txBody>
                    <a:bodyPr/>
                    <a:lstStyle/>
                    <a:p>
                      <a:pPr algn="ctr"/>
                      <a:r>
                        <a:rPr lang="en-IN" sz="1400" dirty="0" smtClean="0">
                          <a:latin typeface="Arial" panose="020B0604020202020204" pitchFamily="34" charset="0"/>
                          <a:cs typeface="Arial" panose="020B0604020202020204" pitchFamily="34" charset="0"/>
                        </a:rPr>
                        <a:t>Medium</a:t>
                      </a:r>
                      <a:endParaRPr lang="en-IN" sz="14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681331547"/>
                  </a:ext>
                </a:extLst>
              </a:tr>
              <a:tr h="1358463">
                <a:tc>
                  <a:txBody>
                    <a:bodyPr/>
                    <a:lstStyle/>
                    <a:p>
                      <a:pPr algn="ctr"/>
                      <a:r>
                        <a:rPr lang="en-IN" sz="1400" dirty="0" smtClean="0">
                          <a:latin typeface="Arial" panose="020B0604020202020204" pitchFamily="34" charset="0"/>
                          <a:cs typeface="Arial" panose="020B0604020202020204" pitchFamily="34" charset="0"/>
                        </a:rPr>
                        <a:t>7</a:t>
                      </a:r>
                      <a:endParaRPr lang="en-IN" sz="1400" dirty="0">
                        <a:latin typeface="Arial" panose="020B0604020202020204" pitchFamily="34" charset="0"/>
                        <a:cs typeface="Arial" panose="020B0604020202020204" pitchFamily="34" charset="0"/>
                      </a:endParaRPr>
                    </a:p>
                  </a:txBody>
                  <a:tcPr/>
                </a:tc>
                <a:tc>
                  <a:txBody>
                    <a:bodyPr/>
                    <a:lstStyle/>
                    <a:p>
                      <a:pPr algn="l"/>
                      <a:r>
                        <a:rPr lang="en-US" sz="1400" b="1" dirty="0" smtClean="0"/>
                        <a:t>7.1</a:t>
                      </a:r>
                      <a:r>
                        <a:rPr lang="en-US" sz="1400" dirty="0" smtClean="0"/>
                        <a:t> As a user, I want family meal deals or bundled options, so that I can order for my family at an affordable price.</a:t>
                      </a:r>
                      <a:endParaRPr lang="en-IN" sz="1400" dirty="0">
                        <a:latin typeface="Arial" panose="020B0604020202020204" pitchFamily="34" charset="0"/>
                        <a:cs typeface="Arial" panose="020B0604020202020204" pitchFamily="34" charset="0"/>
                      </a:endParaRPr>
                    </a:p>
                  </a:txBody>
                  <a:tcPr/>
                </a:tc>
                <a:tc>
                  <a:txBody>
                    <a:bodyPr/>
                    <a:lstStyle/>
                    <a:p>
                      <a:pPr marL="342900" indent="-342900" algn="l">
                        <a:buFont typeface="+mj-lt"/>
                        <a:buAutoNum type="arabicPeriod"/>
                      </a:pPr>
                      <a:r>
                        <a:rPr lang="en-US" sz="1400" dirty="0" smtClean="0"/>
                        <a:t>Family meal deals and bundled options visible for applicable restaurants. </a:t>
                      </a:r>
                    </a:p>
                    <a:p>
                      <a:pPr marL="342900" indent="-342900" algn="l">
                        <a:buFont typeface="+mj-lt"/>
                        <a:buAutoNum type="arabicPeriod"/>
                      </a:pPr>
                      <a:r>
                        <a:rPr lang="en-US" sz="1400" dirty="0" smtClean="0"/>
                        <a:t>Split billing option if ordering with a group.</a:t>
                      </a:r>
                      <a:endParaRPr lang="en-IN" sz="1400" dirty="0">
                        <a:latin typeface="Arial" panose="020B0604020202020204" pitchFamily="34" charset="0"/>
                        <a:cs typeface="Arial" panose="020B0604020202020204" pitchFamily="34" charset="0"/>
                      </a:endParaRPr>
                    </a:p>
                  </a:txBody>
                  <a:tcPr/>
                </a:tc>
                <a:tc>
                  <a:txBody>
                    <a:bodyPr/>
                    <a:lstStyle/>
                    <a:p>
                      <a:pPr algn="ctr"/>
                      <a:r>
                        <a:rPr lang="en-IN" sz="1400" dirty="0" smtClean="0">
                          <a:latin typeface="Arial" panose="020B0604020202020204" pitchFamily="34" charset="0"/>
                          <a:cs typeface="Arial" panose="020B0604020202020204" pitchFamily="34" charset="0"/>
                        </a:rPr>
                        <a:t>High</a:t>
                      </a:r>
                      <a:endParaRPr lang="en-IN" sz="14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65851723"/>
                  </a:ext>
                </a:extLst>
              </a:tr>
              <a:tr h="1358463">
                <a:tc>
                  <a:txBody>
                    <a:bodyPr/>
                    <a:lstStyle/>
                    <a:p>
                      <a:pPr algn="ctr"/>
                      <a:r>
                        <a:rPr lang="en-IN" sz="1400" dirty="0" smtClean="0">
                          <a:latin typeface="Arial" panose="020B0604020202020204" pitchFamily="34" charset="0"/>
                          <a:cs typeface="Arial" panose="020B0604020202020204" pitchFamily="34" charset="0"/>
                        </a:rPr>
                        <a:t>8</a:t>
                      </a:r>
                      <a:endParaRPr lang="en-IN" sz="1400" dirty="0">
                        <a:latin typeface="Arial" panose="020B0604020202020204" pitchFamily="34" charset="0"/>
                        <a:cs typeface="Arial" panose="020B0604020202020204" pitchFamily="34" charset="0"/>
                      </a:endParaRPr>
                    </a:p>
                  </a:txBody>
                  <a:tcPr/>
                </a:tc>
                <a:tc>
                  <a:txBody>
                    <a:bodyPr/>
                    <a:lstStyle/>
                    <a:p>
                      <a:pPr algn="l"/>
                      <a:r>
                        <a:rPr lang="en-US" sz="1400" b="1" dirty="0" smtClean="0"/>
                        <a:t>8.1</a:t>
                      </a:r>
                      <a:r>
                        <a:rPr lang="en-US" sz="1400" dirty="0" smtClean="0"/>
                        <a:t> As a user, I want a loyalty rewards section that shows points and discounts I can earn, so that I feel incentivized to use the app regularly.</a:t>
                      </a:r>
                      <a:endParaRPr lang="en-IN" sz="1400" dirty="0">
                        <a:latin typeface="Arial" panose="020B0604020202020204" pitchFamily="34" charset="0"/>
                        <a:cs typeface="Arial" panose="020B0604020202020204" pitchFamily="34" charset="0"/>
                      </a:endParaRPr>
                    </a:p>
                  </a:txBody>
                  <a:tcPr/>
                </a:tc>
                <a:tc>
                  <a:txBody>
                    <a:bodyPr/>
                    <a:lstStyle/>
                    <a:p>
                      <a:pPr marL="342900" indent="-342900" algn="l">
                        <a:buFont typeface="+mj-lt"/>
                        <a:buAutoNum type="arabicPeriod"/>
                      </a:pPr>
                      <a:r>
                        <a:rPr lang="en-US" sz="1400" dirty="0" smtClean="0"/>
                        <a:t>Dedicated section showing loyalty points or rewards accumulated from orders. </a:t>
                      </a:r>
                    </a:p>
                    <a:p>
                      <a:pPr marL="342900" indent="-342900" algn="l">
                        <a:buFont typeface="+mj-lt"/>
                        <a:buAutoNum type="arabicPeriod"/>
                      </a:pPr>
                      <a:r>
                        <a:rPr lang="en-US" sz="1400" dirty="0" smtClean="0"/>
                        <a:t>Option to redeem points for discounts or special offers in-app.</a:t>
                      </a:r>
                      <a:endParaRPr lang="en-IN" sz="1400" dirty="0">
                        <a:latin typeface="Arial" panose="020B0604020202020204" pitchFamily="34" charset="0"/>
                        <a:cs typeface="Arial" panose="020B0604020202020204" pitchFamily="34" charset="0"/>
                      </a:endParaRPr>
                    </a:p>
                  </a:txBody>
                  <a:tcPr/>
                </a:tc>
                <a:tc>
                  <a:txBody>
                    <a:bodyPr/>
                    <a:lstStyle/>
                    <a:p>
                      <a:pPr algn="ctr"/>
                      <a:r>
                        <a:rPr lang="en-IN" sz="1400" dirty="0" smtClean="0">
                          <a:latin typeface="Arial" panose="020B0604020202020204" pitchFamily="34" charset="0"/>
                          <a:cs typeface="Arial" panose="020B0604020202020204" pitchFamily="34" charset="0"/>
                        </a:rPr>
                        <a:t>Medium</a:t>
                      </a:r>
                      <a:endParaRPr lang="en-IN" sz="14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771872691"/>
                  </a:ext>
                </a:extLst>
              </a:tr>
            </a:tbl>
          </a:graphicData>
        </a:graphic>
      </p:graphicFrame>
    </p:spTree>
    <p:extLst>
      <p:ext uri="{BB962C8B-B14F-4D97-AF65-F5344CB8AC3E}">
        <p14:creationId xmlns:p14="http://schemas.microsoft.com/office/powerpoint/2010/main" val="3857210350"/>
      </p:ext>
    </p:extLst>
  </p:cSld>
  <p:clrMapOvr>
    <a:masterClrMapping/>
  </p:clrMapOvr>
  <p:transition spd="slow">
    <p:push dir="u"/>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76" name="Picture 75"/>
          <p:cNvPicPr>
            <a:picLocks noChangeAspect="1"/>
          </p:cNvPicPr>
          <p:nvPr/>
        </p:nvPicPr>
        <p:blipFill rotWithShape="1">
          <a:blip r:embed="rId4">
            <a:extLst>
              <a:ext uri="{28A0092B-C50C-407E-A947-70E740481C1C}">
                <a14:useLocalDpi xmlns:a14="http://schemas.microsoft.com/office/drawing/2010/main" val="0"/>
              </a:ext>
            </a:extLst>
          </a:blip>
          <a:srcRect r="33720"/>
          <a:stretch/>
        </p:blipFill>
        <p:spPr>
          <a:xfrm rot="10800000">
            <a:off x="1120544" y="0"/>
            <a:ext cx="8077493" cy="6858000"/>
          </a:xfrm>
          <a:prstGeom prst="rect">
            <a:avLst/>
          </a:prstGeom>
        </p:spPr>
      </p:pic>
      <p:sp>
        <p:nvSpPr>
          <p:cNvPr id="42" name="Rectangle 41"/>
          <p:cNvSpPr/>
          <p:nvPr/>
        </p:nvSpPr>
        <p:spPr>
          <a:xfrm>
            <a:off x="10160" y="-4563"/>
            <a:ext cx="9144000" cy="401242"/>
          </a:xfrm>
          <a:prstGeom prst="rect">
            <a:avLst/>
          </a:prstGeom>
          <a:gradFill flip="none" rotWithShape="1">
            <a:gsLst>
              <a:gs pos="0">
                <a:schemeClr val="accent6">
                  <a:lumMod val="40000"/>
                  <a:lumOff val="60000"/>
                </a:schemeClr>
              </a:gs>
              <a:gs pos="23000">
                <a:schemeClr val="accent5">
                  <a:lumMod val="60000"/>
                  <a:lumOff val="40000"/>
                </a:schemeClr>
              </a:gs>
              <a:gs pos="72000">
                <a:srgbClr val="FCC3AB"/>
              </a:gs>
              <a:gs pos="100000">
                <a:schemeClr val="accent1">
                  <a:lumMod val="60000"/>
                  <a:lumOff val="40000"/>
                </a:schemeClr>
              </a:gs>
            </a:gsLst>
            <a:path path="circle">
              <a:fillToRect l="50000" t="50000" r="50000" b="50000"/>
            </a:path>
            <a:tileRect/>
          </a:gradFill>
        </p:spPr>
        <p:style>
          <a:lnRef idx="3">
            <a:schemeClr val="lt1"/>
          </a:lnRef>
          <a:fillRef idx="1">
            <a:schemeClr val="accent3"/>
          </a:fillRef>
          <a:effectRef idx="1">
            <a:schemeClr val="accent3"/>
          </a:effectRef>
          <a:fontRef idx="minor">
            <a:schemeClr val="lt1"/>
          </a:fontRef>
        </p:style>
        <p:txBody>
          <a:bodyPr rtlCol="0" anchor="ctr"/>
          <a:lstStyle/>
          <a:p>
            <a:pPr algn="ctr"/>
            <a:endParaRPr lang="en-IN" sz="1350"/>
          </a:p>
        </p:txBody>
      </p:sp>
      <p:sp>
        <p:nvSpPr>
          <p:cNvPr id="43" name="TextBox 42"/>
          <p:cNvSpPr txBox="1"/>
          <p:nvPr/>
        </p:nvSpPr>
        <p:spPr>
          <a:xfrm>
            <a:off x="21515" y="-25149"/>
            <a:ext cx="2581085" cy="461665"/>
          </a:xfrm>
          <a:prstGeom prst="rect">
            <a:avLst/>
          </a:prstGeom>
          <a:noFill/>
          <a:ln>
            <a:noFill/>
          </a:ln>
          <a:effectLst>
            <a:innerShdw blurRad="114300">
              <a:prstClr val="black"/>
            </a:innerShdw>
            <a:softEdge rad="508000"/>
          </a:effectLst>
          <a:scene3d>
            <a:camera prst="orthographicFront"/>
            <a:lightRig rig="threePt" dir="t"/>
          </a:scene3d>
          <a:sp3d>
            <a:bevelT w="12700"/>
          </a:sp3d>
        </p:spPr>
        <p:txBody>
          <a:bodyPr wrap="square" rtlCol="0">
            <a:spAutoFit/>
          </a:bodyPr>
          <a:lstStyle/>
          <a:p>
            <a:r>
              <a:rPr lang="en-IN" sz="2400" b="1" dirty="0">
                <a:solidFill>
                  <a:srgbClr val="2D251F"/>
                </a:solidFill>
                <a:latin typeface="Georgia" panose="02040502050405020303" pitchFamily="18" charset="0"/>
                <a:ea typeface="Segoe UI Black" panose="020B0A02040204020203" pitchFamily="34" charset="0"/>
              </a:rPr>
              <a:t>DeliverEase</a:t>
            </a:r>
            <a:endParaRPr lang="en-IN" sz="3200" b="1" dirty="0">
              <a:solidFill>
                <a:srgbClr val="2D251F"/>
              </a:solidFill>
              <a:latin typeface="Georgia" panose="02040502050405020303" pitchFamily="18" charset="0"/>
              <a:ea typeface="Segoe UI Black" panose="020B0A02040204020203" pitchFamily="34" charset="0"/>
            </a:endParaRPr>
          </a:p>
        </p:txBody>
      </p:sp>
      <p:sp>
        <p:nvSpPr>
          <p:cNvPr id="83" name="TextBox 82"/>
          <p:cNvSpPr txBox="1"/>
          <p:nvPr/>
        </p:nvSpPr>
        <p:spPr>
          <a:xfrm>
            <a:off x="2489758" y="7620"/>
            <a:ext cx="6751654" cy="369332"/>
          </a:xfrm>
          <a:prstGeom prst="rect">
            <a:avLst/>
          </a:prstGeom>
          <a:noFill/>
        </p:spPr>
        <p:txBody>
          <a:bodyPr wrap="square" rtlCol="0" anchor="ctr">
            <a:spAutoFit/>
          </a:bodyPr>
          <a:lstStyle/>
          <a:p>
            <a:r>
              <a:rPr lang="en-US" sz="900" b="1" dirty="0">
                <a:solidFill>
                  <a:schemeClr val="bg1"/>
                </a:solidFill>
              </a:rPr>
              <a:t>Achieve a 30% reduction in user decision-making time by optimizing </a:t>
            </a:r>
            <a:r>
              <a:rPr lang="en-US" sz="900" b="1" dirty="0" smtClean="0">
                <a:solidFill>
                  <a:schemeClr val="bg1"/>
                </a:solidFill>
              </a:rPr>
              <a:t>food delivery search</a:t>
            </a:r>
            <a:r>
              <a:rPr lang="en-US" sz="900" b="1" dirty="0">
                <a:solidFill>
                  <a:schemeClr val="bg1"/>
                </a:solidFill>
              </a:rPr>
              <a:t>, comparison, and checkout flows within the next six months, empowering users to select the best food delivery options faster and with fewer steps.</a:t>
            </a:r>
            <a:endParaRPr lang="en-IN" sz="1500" b="1" dirty="0">
              <a:solidFill>
                <a:schemeClr val="bg1"/>
              </a:solidFill>
              <a:latin typeface="+mj-lt"/>
              <a:ea typeface="Segoe UI Black" panose="020B0A02040204020203" pitchFamily="34" charset="0"/>
            </a:endParaRPr>
          </a:p>
        </p:txBody>
      </p:sp>
      <p:sp>
        <p:nvSpPr>
          <p:cNvPr id="84" name="Rectangle 83"/>
          <p:cNvSpPr/>
          <p:nvPr/>
        </p:nvSpPr>
        <p:spPr>
          <a:xfrm>
            <a:off x="16992" y="412562"/>
            <a:ext cx="3176907" cy="2949382"/>
          </a:xfrm>
          <a:prstGeom prst="rect">
            <a:avLst/>
          </a:prstGeom>
          <a:solidFill>
            <a:schemeClr val="accent6">
              <a:lumMod val="50000"/>
              <a:alpha val="1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a:p>
        </p:txBody>
      </p:sp>
      <p:sp>
        <p:nvSpPr>
          <p:cNvPr id="86" name="Rectangle 85"/>
          <p:cNvSpPr/>
          <p:nvPr/>
        </p:nvSpPr>
        <p:spPr>
          <a:xfrm>
            <a:off x="5263328" y="413962"/>
            <a:ext cx="3901496" cy="2947982"/>
          </a:xfrm>
          <a:prstGeom prst="rect">
            <a:avLst/>
          </a:prstGeom>
          <a:solidFill>
            <a:schemeClr val="accent6">
              <a:lumMod val="50000"/>
              <a:alpha val="1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a:p>
        </p:txBody>
      </p:sp>
      <p:sp>
        <p:nvSpPr>
          <p:cNvPr id="91" name="TextBox 90"/>
          <p:cNvSpPr txBox="1"/>
          <p:nvPr/>
        </p:nvSpPr>
        <p:spPr>
          <a:xfrm>
            <a:off x="16993" y="402357"/>
            <a:ext cx="974603" cy="415498"/>
          </a:xfrm>
          <a:prstGeom prst="rect">
            <a:avLst/>
          </a:prstGeom>
          <a:noFill/>
        </p:spPr>
        <p:txBody>
          <a:bodyPr wrap="square" rtlCol="0">
            <a:spAutoFit/>
          </a:bodyPr>
          <a:lstStyle/>
          <a:p>
            <a:r>
              <a:rPr lang="en-IN" sz="1050" b="1" dirty="0" smtClean="0">
                <a:solidFill>
                  <a:schemeClr val="accent5">
                    <a:lumMod val="75000"/>
                  </a:schemeClr>
                </a:solidFill>
              </a:rPr>
              <a:t>User</a:t>
            </a:r>
            <a:r>
              <a:rPr lang="en-IN" sz="1050" b="1" dirty="0" smtClean="0"/>
              <a:t> Personas</a:t>
            </a:r>
            <a:endParaRPr lang="en-IN" sz="1050" b="1" dirty="0"/>
          </a:p>
        </p:txBody>
      </p:sp>
      <p:pic>
        <p:nvPicPr>
          <p:cNvPr id="92" name="Google Shape;69;p14"/>
          <p:cNvPicPr preferRelativeResize="0"/>
          <p:nvPr/>
        </p:nvPicPr>
        <p:blipFill rotWithShape="1">
          <a:blip r:embed="rId5">
            <a:extLst>
              <a:ext uri="{28A0092B-C50C-407E-A947-70E740481C1C}">
                <a14:useLocalDpi xmlns:a14="http://schemas.microsoft.com/office/drawing/2010/main" val="0"/>
              </a:ext>
            </a:extLst>
          </a:blip>
          <a:srcRect l="763" t="1725" r="29249" b="22755"/>
          <a:stretch/>
        </p:blipFill>
        <p:spPr>
          <a:xfrm>
            <a:off x="93005" y="880819"/>
            <a:ext cx="730095" cy="750000"/>
          </a:xfrm>
          <a:prstGeom prst="ellipse">
            <a:avLst/>
          </a:prstGeom>
          <a:noFill/>
          <a:ln>
            <a:noFill/>
          </a:ln>
        </p:spPr>
      </p:pic>
      <p:pic>
        <p:nvPicPr>
          <p:cNvPr id="93" name="Google Shape;70;p14"/>
          <p:cNvPicPr preferRelativeResize="0"/>
          <p:nvPr/>
        </p:nvPicPr>
        <p:blipFill rotWithShape="1">
          <a:blip r:embed="rId6">
            <a:extLst>
              <a:ext uri="{28A0092B-C50C-407E-A947-70E740481C1C}">
                <a14:useLocalDpi xmlns:a14="http://schemas.microsoft.com/office/drawing/2010/main" val="0"/>
              </a:ext>
            </a:extLst>
          </a:blip>
          <a:srcRect l="1329" t="-10611" r="-1329" b="-16485"/>
          <a:stretch/>
        </p:blipFill>
        <p:spPr>
          <a:xfrm>
            <a:off x="81760" y="2546120"/>
            <a:ext cx="764381" cy="704956"/>
          </a:xfrm>
          <a:prstGeom prst="ellipse">
            <a:avLst/>
          </a:prstGeom>
          <a:noFill/>
          <a:ln>
            <a:noFill/>
          </a:ln>
        </p:spPr>
      </p:pic>
      <p:pic>
        <p:nvPicPr>
          <p:cNvPr id="94" name="Google Shape;71;p14"/>
          <p:cNvPicPr preferRelativeResize="0"/>
          <p:nvPr/>
        </p:nvPicPr>
        <p:blipFill>
          <a:blip r:embed="rId7">
            <a:extLst>
              <a:ext uri="{28A0092B-C50C-407E-A947-70E740481C1C}">
                <a14:useLocalDpi xmlns:a14="http://schemas.microsoft.com/office/drawing/2010/main" val="0"/>
              </a:ext>
            </a:extLst>
          </a:blip>
          <a:stretch>
            <a:fillRect/>
          </a:stretch>
        </p:blipFill>
        <p:spPr>
          <a:xfrm>
            <a:off x="98025" y="1699797"/>
            <a:ext cx="764511" cy="762918"/>
          </a:xfrm>
          <a:prstGeom prst="ellipse">
            <a:avLst/>
          </a:prstGeom>
          <a:noFill/>
          <a:ln>
            <a:noFill/>
          </a:ln>
        </p:spPr>
      </p:pic>
      <p:sp>
        <p:nvSpPr>
          <p:cNvPr id="95" name="Rounded Rectangle 94"/>
          <p:cNvSpPr/>
          <p:nvPr/>
        </p:nvSpPr>
        <p:spPr>
          <a:xfrm>
            <a:off x="1048362" y="888467"/>
            <a:ext cx="2016266" cy="758318"/>
          </a:xfrm>
          <a:prstGeom prst="roundRect">
            <a:avLst/>
          </a:prstGeom>
          <a:solidFill>
            <a:schemeClr val="accent6">
              <a:lumMod val="60000"/>
              <a:lumOff val="4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a:p>
        </p:txBody>
      </p:sp>
      <p:grpSp>
        <p:nvGrpSpPr>
          <p:cNvPr id="100" name="Group 99"/>
          <p:cNvGrpSpPr/>
          <p:nvPr/>
        </p:nvGrpSpPr>
        <p:grpSpPr>
          <a:xfrm>
            <a:off x="1024085" y="917517"/>
            <a:ext cx="2149982" cy="713302"/>
            <a:chOff x="1041146" y="1108964"/>
            <a:chExt cx="2866643" cy="951069"/>
          </a:xfrm>
        </p:grpSpPr>
        <p:sp>
          <p:nvSpPr>
            <p:cNvPr id="97" name="TextBox 96"/>
            <p:cNvSpPr txBox="1"/>
            <p:nvPr/>
          </p:nvSpPr>
          <p:spPr>
            <a:xfrm>
              <a:off x="1051306" y="1108964"/>
              <a:ext cx="533357" cy="261611"/>
            </a:xfrm>
            <a:prstGeom prst="rect">
              <a:avLst/>
            </a:prstGeom>
            <a:noFill/>
          </p:spPr>
          <p:txBody>
            <a:bodyPr wrap="square" rtlCol="0">
              <a:spAutoFit/>
            </a:bodyPr>
            <a:lstStyle/>
            <a:p>
              <a:r>
                <a:rPr lang="en-US" sz="675" dirty="0">
                  <a:solidFill>
                    <a:schemeClr val="bg1"/>
                  </a:solidFill>
                </a:rPr>
                <a:t>AGE:</a:t>
              </a:r>
              <a:endParaRPr lang="en-IN" sz="675" dirty="0">
                <a:solidFill>
                  <a:schemeClr val="bg1"/>
                </a:solidFill>
              </a:endParaRPr>
            </a:p>
          </p:txBody>
        </p:sp>
        <p:sp>
          <p:nvSpPr>
            <p:cNvPr id="101" name="TextBox 100"/>
            <p:cNvSpPr txBox="1"/>
            <p:nvPr/>
          </p:nvSpPr>
          <p:spPr>
            <a:xfrm>
              <a:off x="1041146" y="1250948"/>
              <a:ext cx="642043" cy="261611"/>
            </a:xfrm>
            <a:prstGeom prst="rect">
              <a:avLst/>
            </a:prstGeom>
            <a:noFill/>
          </p:spPr>
          <p:txBody>
            <a:bodyPr wrap="square" rtlCol="0">
              <a:spAutoFit/>
            </a:bodyPr>
            <a:lstStyle/>
            <a:p>
              <a:r>
                <a:rPr lang="en-US" sz="675" dirty="0">
                  <a:solidFill>
                    <a:schemeClr val="bg1"/>
                  </a:solidFill>
                </a:rPr>
                <a:t>ROLE:</a:t>
              </a:r>
              <a:endParaRPr lang="en-IN" sz="675" dirty="0">
                <a:solidFill>
                  <a:schemeClr val="bg1"/>
                </a:solidFill>
              </a:endParaRPr>
            </a:p>
          </p:txBody>
        </p:sp>
        <p:sp>
          <p:nvSpPr>
            <p:cNvPr id="102" name="TextBox 101"/>
            <p:cNvSpPr txBox="1"/>
            <p:nvPr/>
          </p:nvSpPr>
          <p:spPr>
            <a:xfrm>
              <a:off x="2081034" y="1111959"/>
              <a:ext cx="914343" cy="261611"/>
            </a:xfrm>
            <a:prstGeom prst="rect">
              <a:avLst/>
            </a:prstGeom>
            <a:noFill/>
          </p:spPr>
          <p:txBody>
            <a:bodyPr wrap="square" rtlCol="0">
              <a:spAutoFit/>
            </a:bodyPr>
            <a:lstStyle/>
            <a:p>
              <a:r>
                <a:rPr lang="en-US" sz="675" dirty="0">
                  <a:solidFill>
                    <a:schemeClr val="bg1"/>
                  </a:solidFill>
                </a:rPr>
                <a:t>LOCALITY:</a:t>
              </a:r>
              <a:endParaRPr lang="en-IN" sz="675" dirty="0">
                <a:solidFill>
                  <a:schemeClr val="bg1"/>
                </a:solidFill>
              </a:endParaRPr>
            </a:p>
          </p:txBody>
        </p:sp>
        <p:sp>
          <p:nvSpPr>
            <p:cNvPr id="103" name="TextBox 102"/>
            <p:cNvSpPr txBox="1"/>
            <p:nvPr/>
          </p:nvSpPr>
          <p:spPr>
            <a:xfrm>
              <a:off x="1045207" y="1387477"/>
              <a:ext cx="990419" cy="261611"/>
            </a:xfrm>
            <a:prstGeom prst="rect">
              <a:avLst/>
            </a:prstGeom>
            <a:noFill/>
          </p:spPr>
          <p:txBody>
            <a:bodyPr wrap="square" rtlCol="0">
              <a:spAutoFit/>
            </a:bodyPr>
            <a:lstStyle/>
            <a:p>
              <a:r>
                <a:rPr lang="en-US" sz="675" dirty="0">
                  <a:solidFill>
                    <a:schemeClr val="bg1"/>
                  </a:solidFill>
                </a:rPr>
                <a:t>INCOME:</a:t>
              </a:r>
              <a:endParaRPr lang="en-IN" sz="675" dirty="0">
                <a:solidFill>
                  <a:schemeClr val="bg1"/>
                </a:solidFill>
              </a:endParaRPr>
            </a:p>
          </p:txBody>
        </p:sp>
        <p:sp>
          <p:nvSpPr>
            <p:cNvPr id="104" name="TextBox 103"/>
            <p:cNvSpPr txBox="1"/>
            <p:nvPr/>
          </p:nvSpPr>
          <p:spPr>
            <a:xfrm>
              <a:off x="1592583" y="1115411"/>
              <a:ext cx="477773" cy="261611"/>
            </a:xfrm>
            <a:prstGeom prst="rect">
              <a:avLst/>
            </a:prstGeom>
            <a:noFill/>
          </p:spPr>
          <p:txBody>
            <a:bodyPr wrap="square" rtlCol="0">
              <a:spAutoFit/>
            </a:bodyPr>
            <a:lstStyle/>
            <a:p>
              <a:r>
                <a:rPr lang="en-US" sz="675" dirty="0">
                  <a:solidFill>
                    <a:schemeClr val="bg1"/>
                  </a:solidFill>
                </a:rPr>
                <a:t>3</a:t>
              </a:r>
              <a:r>
                <a:rPr lang="en-US" sz="675" dirty="0" smtClean="0">
                  <a:solidFill>
                    <a:schemeClr val="bg1"/>
                  </a:solidFill>
                </a:rPr>
                <a:t>5</a:t>
              </a:r>
              <a:endParaRPr lang="en-IN" sz="675" dirty="0">
                <a:solidFill>
                  <a:schemeClr val="bg1"/>
                </a:solidFill>
              </a:endParaRPr>
            </a:p>
          </p:txBody>
        </p:sp>
        <p:sp>
          <p:nvSpPr>
            <p:cNvPr id="105" name="TextBox 104"/>
            <p:cNvSpPr txBox="1"/>
            <p:nvPr/>
          </p:nvSpPr>
          <p:spPr>
            <a:xfrm>
              <a:off x="1587266" y="1253071"/>
              <a:ext cx="2146798" cy="261611"/>
            </a:xfrm>
            <a:prstGeom prst="rect">
              <a:avLst/>
            </a:prstGeom>
            <a:noFill/>
          </p:spPr>
          <p:txBody>
            <a:bodyPr wrap="square" rtlCol="0">
              <a:spAutoFit/>
            </a:bodyPr>
            <a:lstStyle/>
            <a:p>
              <a:r>
                <a:rPr lang="en-US" sz="675" dirty="0" smtClean="0">
                  <a:solidFill>
                    <a:schemeClr val="bg1"/>
                  </a:solidFill>
                </a:rPr>
                <a:t>Night Shift Security </a:t>
              </a:r>
              <a:r>
                <a:rPr lang="en-US" sz="675" dirty="0">
                  <a:solidFill>
                    <a:schemeClr val="bg1"/>
                  </a:solidFill>
                </a:rPr>
                <a:t>G</a:t>
              </a:r>
              <a:r>
                <a:rPr lang="en-US" sz="675" dirty="0" smtClean="0">
                  <a:solidFill>
                    <a:schemeClr val="bg1"/>
                  </a:solidFill>
                </a:rPr>
                <a:t>uard</a:t>
              </a:r>
              <a:endParaRPr lang="en-IN" sz="675" dirty="0">
                <a:solidFill>
                  <a:schemeClr val="bg1"/>
                </a:solidFill>
              </a:endParaRPr>
            </a:p>
          </p:txBody>
        </p:sp>
        <p:sp>
          <p:nvSpPr>
            <p:cNvPr id="106" name="TextBox 105"/>
            <p:cNvSpPr txBox="1"/>
            <p:nvPr/>
          </p:nvSpPr>
          <p:spPr>
            <a:xfrm>
              <a:off x="2786864" y="1120491"/>
              <a:ext cx="1024472" cy="261611"/>
            </a:xfrm>
            <a:prstGeom prst="rect">
              <a:avLst/>
            </a:prstGeom>
            <a:noFill/>
          </p:spPr>
          <p:txBody>
            <a:bodyPr wrap="square" rtlCol="0">
              <a:spAutoFit/>
            </a:bodyPr>
            <a:lstStyle/>
            <a:p>
              <a:r>
                <a:rPr lang="en-US" sz="675" dirty="0">
                  <a:solidFill>
                    <a:schemeClr val="bg1"/>
                  </a:solidFill>
                </a:rPr>
                <a:t>Urban City</a:t>
              </a:r>
              <a:endParaRPr lang="en-IN" sz="675" dirty="0">
                <a:solidFill>
                  <a:schemeClr val="bg1"/>
                </a:solidFill>
              </a:endParaRPr>
            </a:p>
          </p:txBody>
        </p:sp>
        <p:sp>
          <p:nvSpPr>
            <p:cNvPr id="107" name="TextBox 106"/>
            <p:cNvSpPr txBox="1"/>
            <p:nvPr/>
          </p:nvSpPr>
          <p:spPr>
            <a:xfrm>
              <a:off x="1583306" y="1394311"/>
              <a:ext cx="1125095" cy="261611"/>
            </a:xfrm>
            <a:prstGeom prst="rect">
              <a:avLst/>
            </a:prstGeom>
            <a:noFill/>
          </p:spPr>
          <p:txBody>
            <a:bodyPr wrap="square" rtlCol="0">
              <a:spAutoFit/>
            </a:bodyPr>
            <a:lstStyle/>
            <a:p>
              <a:r>
                <a:rPr lang="en-US" sz="675" dirty="0" smtClean="0">
                  <a:solidFill>
                    <a:schemeClr val="bg1"/>
                  </a:solidFill>
                </a:rPr>
                <a:t>$35,000 </a:t>
              </a:r>
              <a:r>
                <a:rPr lang="en-US" sz="675" dirty="0">
                  <a:solidFill>
                    <a:schemeClr val="bg1"/>
                  </a:solidFill>
                </a:rPr>
                <a:t>per year</a:t>
              </a:r>
              <a:endParaRPr lang="en-IN" sz="675" dirty="0">
                <a:solidFill>
                  <a:schemeClr val="bg1"/>
                </a:solidFill>
              </a:endParaRPr>
            </a:p>
          </p:txBody>
        </p:sp>
        <p:sp>
          <p:nvSpPr>
            <p:cNvPr id="109" name="TextBox 108"/>
            <p:cNvSpPr txBox="1"/>
            <p:nvPr/>
          </p:nvSpPr>
          <p:spPr>
            <a:xfrm>
              <a:off x="1045207" y="1521882"/>
              <a:ext cx="698085" cy="261611"/>
            </a:xfrm>
            <a:prstGeom prst="rect">
              <a:avLst/>
            </a:prstGeom>
            <a:noFill/>
          </p:spPr>
          <p:txBody>
            <a:bodyPr wrap="square" rtlCol="0">
              <a:spAutoFit/>
            </a:bodyPr>
            <a:lstStyle/>
            <a:p>
              <a:r>
                <a:rPr lang="en-US" sz="675" dirty="0">
                  <a:solidFill>
                    <a:schemeClr val="bg1"/>
                  </a:solidFill>
                </a:rPr>
                <a:t>NEEDS:</a:t>
              </a:r>
              <a:endParaRPr lang="en-IN" sz="675" dirty="0">
                <a:solidFill>
                  <a:schemeClr val="bg1"/>
                </a:solidFill>
              </a:endParaRPr>
            </a:p>
          </p:txBody>
        </p:sp>
        <p:sp>
          <p:nvSpPr>
            <p:cNvPr id="110" name="TextBox 109"/>
            <p:cNvSpPr txBox="1"/>
            <p:nvPr/>
          </p:nvSpPr>
          <p:spPr>
            <a:xfrm>
              <a:off x="1571767" y="1521424"/>
              <a:ext cx="2336022" cy="538609"/>
            </a:xfrm>
            <a:prstGeom prst="rect">
              <a:avLst/>
            </a:prstGeom>
            <a:noFill/>
          </p:spPr>
          <p:txBody>
            <a:bodyPr wrap="square" rtlCol="0">
              <a:spAutoFit/>
            </a:bodyPr>
            <a:lstStyle/>
            <a:p>
              <a:pPr marL="128588" indent="-128588">
                <a:buFont typeface="Arial" panose="020B0604020202020204" pitchFamily="34" charset="0"/>
                <a:buChar char="•"/>
              </a:pPr>
              <a:r>
                <a:rPr lang="en-US" sz="675" dirty="0" smtClean="0">
                  <a:solidFill>
                    <a:schemeClr val="bg1"/>
                  </a:solidFill>
                </a:rPr>
                <a:t>Quick &amp; convenient food options</a:t>
              </a:r>
              <a:endParaRPr lang="en-US" sz="675" dirty="0">
                <a:solidFill>
                  <a:schemeClr val="bg1"/>
                </a:solidFill>
              </a:endParaRPr>
            </a:p>
            <a:p>
              <a:pPr marL="128588" indent="-128588">
                <a:buFont typeface="Arial" panose="020B0604020202020204" pitchFamily="34" charset="0"/>
                <a:buChar char="•"/>
              </a:pPr>
              <a:r>
                <a:rPr lang="en-US" sz="675" dirty="0" smtClean="0">
                  <a:solidFill>
                    <a:schemeClr val="bg1"/>
                  </a:solidFill>
                </a:rPr>
                <a:t>Order food during night when most places are closed</a:t>
              </a:r>
              <a:endParaRPr lang="en-IN" sz="675" dirty="0">
                <a:solidFill>
                  <a:schemeClr val="bg1"/>
                </a:solidFill>
              </a:endParaRPr>
            </a:p>
          </p:txBody>
        </p:sp>
      </p:grpSp>
      <p:sp>
        <p:nvSpPr>
          <p:cNvPr id="113" name="Rounded Rectangle 112"/>
          <p:cNvSpPr/>
          <p:nvPr/>
        </p:nvSpPr>
        <p:spPr>
          <a:xfrm>
            <a:off x="1046665" y="1705726"/>
            <a:ext cx="2017963" cy="756989"/>
          </a:xfrm>
          <a:prstGeom prst="roundRect">
            <a:avLst/>
          </a:prstGeom>
          <a:solidFill>
            <a:schemeClr val="accent6">
              <a:lumMod val="60000"/>
              <a:lumOff val="4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a:p>
        </p:txBody>
      </p:sp>
      <p:sp>
        <p:nvSpPr>
          <p:cNvPr id="114" name="TextBox 113"/>
          <p:cNvSpPr txBox="1"/>
          <p:nvPr/>
        </p:nvSpPr>
        <p:spPr>
          <a:xfrm>
            <a:off x="1041205" y="1742243"/>
            <a:ext cx="458697" cy="196208"/>
          </a:xfrm>
          <a:prstGeom prst="rect">
            <a:avLst/>
          </a:prstGeom>
          <a:noFill/>
        </p:spPr>
        <p:txBody>
          <a:bodyPr wrap="square" rtlCol="0">
            <a:spAutoFit/>
          </a:bodyPr>
          <a:lstStyle/>
          <a:p>
            <a:r>
              <a:rPr lang="en-US" sz="675" dirty="0">
                <a:solidFill>
                  <a:schemeClr val="bg1"/>
                </a:solidFill>
              </a:rPr>
              <a:t>AGE:</a:t>
            </a:r>
            <a:endParaRPr lang="en-IN" sz="675" dirty="0">
              <a:solidFill>
                <a:schemeClr val="bg1"/>
              </a:solidFill>
            </a:endParaRPr>
          </a:p>
        </p:txBody>
      </p:sp>
      <p:sp>
        <p:nvSpPr>
          <p:cNvPr id="115" name="TextBox 114"/>
          <p:cNvSpPr txBox="1"/>
          <p:nvPr/>
        </p:nvSpPr>
        <p:spPr>
          <a:xfrm>
            <a:off x="1033586" y="1848731"/>
            <a:ext cx="607921" cy="196208"/>
          </a:xfrm>
          <a:prstGeom prst="rect">
            <a:avLst/>
          </a:prstGeom>
          <a:noFill/>
        </p:spPr>
        <p:txBody>
          <a:bodyPr wrap="square" rtlCol="0">
            <a:spAutoFit/>
          </a:bodyPr>
          <a:lstStyle/>
          <a:p>
            <a:r>
              <a:rPr lang="en-US" sz="675" dirty="0">
                <a:solidFill>
                  <a:schemeClr val="bg1"/>
                </a:solidFill>
              </a:rPr>
              <a:t>ROLE:</a:t>
            </a:r>
            <a:endParaRPr lang="en-IN" sz="675" dirty="0">
              <a:solidFill>
                <a:schemeClr val="bg1"/>
              </a:solidFill>
            </a:endParaRPr>
          </a:p>
        </p:txBody>
      </p:sp>
      <p:sp>
        <p:nvSpPr>
          <p:cNvPr id="116" name="TextBox 115"/>
          <p:cNvSpPr txBox="1"/>
          <p:nvPr/>
        </p:nvSpPr>
        <p:spPr>
          <a:xfrm>
            <a:off x="1804073" y="1749079"/>
            <a:ext cx="627811" cy="196208"/>
          </a:xfrm>
          <a:prstGeom prst="rect">
            <a:avLst/>
          </a:prstGeom>
          <a:noFill/>
        </p:spPr>
        <p:txBody>
          <a:bodyPr wrap="square" rtlCol="0">
            <a:spAutoFit/>
          </a:bodyPr>
          <a:lstStyle/>
          <a:p>
            <a:r>
              <a:rPr lang="en-US" sz="675" dirty="0">
                <a:solidFill>
                  <a:schemeClr val="bg1"/>
                </a:solidFill>
              </a:rPr>
              <a:t>LOCALITY:</a:t>
            </a:r>
            <a:endParaRPr lang="en-IN" sz="675" dirty="0">
              <a:solidFill>
                <a:schemeClr val="bg1"/>
              </a:solidFill>
            </a:endParaRPr>
          </a:p>
        </p:txBody>
      </p:sp>
      <p:sp>
        <p:nvSpPr>
          <p:cNvPr id="117" name="TextBox 116"/>
          <p:cNvSpPr txBox="1"/>
          <p:nvPr/>
        </p:nvSpPr>
        <p:spPr>
          <a:xfrm>
            <a:off x="1036631" y="1951127"/>
            <a:ext cx="642341" cy="196208"/>
          </a:xfrm>
          <a:prstGeom prst="rect">
            <a:avLst/>
          </a:prstGeom>
          <a:noFill/>
        </p:spPr>
        <p:txBody>
          <a:bodyPr wrap="square" rtlCol="0">
            <a:spAutoFit/>
          </a:bodyPr>
          <a:lstStyle/>
          <a:p>
            <a:r>
              <a:rPr lang="en-US" sz="675" dirty="0">
                <a:solidFill>
                  <a:schemeClr val="bg1"/>
                </a:solidFill>
              </a:rPr>
              <a:t>INCOME:</a:t>
            </a:r>
            <a:endParaRPr lang="en-IN" sz="675" dirty="0">
              <a:solidFill>
                <a:schemeClr val="bg1"/>
              </a:solidFill>
            </a:endParaRPr>
          </a:p>
        </p:txBody>
      </p:sp>
      <p:sp>
        <p:nvSpPr>
          <p:cNvPr id="118" name="TextBox 117"/>
          <p:cNvSpPr txBox="1"/>
          <p:nvPr/>
        </p:nvSpPr>
        <p:spPr>
          <a:xfrm>
            <a:off x="1442084" y="1747077"/>
            <a:ext cx="358331" cy="196208"/>
          </a:xfrm>
          <a:prstGeom prst="rect">
            <a:avLst/>
          </a:prstGeom>
          <a:noFill/>
        </p:spPr>
        <p:txBody>
          <a:bodyPr wrap="square" rtlCol="0">
            <a:spAutoFit/>
          </a:bodyPr>
          <a:lstStyle/>
          <a:p>
            <a:r>
              <a:rPr lang="en-US" sz="675" dirty="0" smtClean="0">
                <a:solidFill>
                  <a:schemeClr val="bg1"/>
                </a:solidFill>
              </a:rPr>
              <a:t>29</a:t>
            </a:r>
            <a:endParaRPr lang="en-IN" sz="675" dirty="0">
              <a:solidFill>
                <a:schemeClr val="bg1"/>
              </a:solidFill>
            </a:endParaRPr>
          </a:p>
        </p:txBody>
      </p:sp>
      <p:sp>
        <p:nvSpPr>
          <p:cNvPr id="119" name="TextBox 118"/>
          <p:cNvSpPr txBox="1"/>
          <p:nvPr/>
        </p:nvSpPr>
        <p:spPr>
          <a:xfrm>
            <a:off x="2305154" y="1741743"/>
            <a:ext cx="816979" cy="196208"/>
          </a:xfrm>
          <a:prstGeom prst="rect">
            <a:avLst/>
          </a:prstGeom>
          <a:noFill/>
        </p:spPr>
        <p:txBody>
          <a:bodyPr wrap="square" rtlCol="0">
            <a:spAutoFit/>
          </a:bodyPr>
          <a:lstStyle/>
          <a:p>
            <a:r>
              <a:rPr lang="en-US" sz="675" dirty="0">
                <a:solidFill>
                  <a:schemeClr val="bg1"/>
                </a:solidFill>
              </a:rPr>
              <a:t>Suburban Town</a:t>
            </a:r>
            <a:endParaRPr lang="en-IN" sz="675" dirty="0">
              <a:solidFill>
                <a:schemeClr val="bg1"/>
              </a:solidFill>
            </a:endParaRPr>
          </a:p>
        </p:txBody>
      </p:sp>
      <p:sp>
        <p:nvSpPr>
          <p:cNvPr id="120" name="TextBox 119"/>
          <p:cNvSpPr txBox="1"/>
          <p:nvPr/>
        </p:nvSpPr>
        <p:spPr>
          <a:xfrm>
            <a:off x="1436188" y="1942671"/>
            <a:ext cx="1685709" cy="196208"/>
          </a:xfrm>
          <a:prstGeom prst="rect">
            <a:avLst/>
          </a:prstGeom>
          <a:noFill/>
        </p:spPr>
        <p:txBody>
          <a:bodyPr wrap="square" rtlCol="0">
            <a:spAutoFit/>
          </a:bodyPr>
          <a:lstStyle/>
          <a:p>
            <a:r>
              <a:rPr lang="en-US" sz="675" dirty="0" smtClean="0">
                <a:solidFill>
                  <a:schemeClr val="bg1"/>
                </a:solidFill>
              </a:rPr>
              <a:t>$50,000 </a:t>
            </a:r>
            <a:r>
              <a:rPr lang="en-US" sz="675" dirty="0">
                <a:solidFill>
                  <a:schemeClr val="bg1"/>
                </a:solidFill>
              </a:rPr>
              <a:t>per </a:t>
            </a:r>
            <a:r>
              <a:rPr lang="en-US" sz="675" dirty="0" smtClean="0">
                <a:solidFill>
                  <a:schemeClr val="bg1"/>
                </a:solidFill>
              </a:rPr>
              <a:t>year</a:t>
            </a:r>
            <a:endParaRPr lang="en-IN" sz="675" dirty="0">
              <a:solidFill>
                <a:schemeClr val="bg1"/>
              </a:solidFill>
            </a:endParaRPr>
          </a:p>
        </p:txBody>
      </p:sp>
      <p:sp>
        <p:nvSpPr>
          <p:cNvPr id="121" name="TextBox 120"/>
          <p:cNvSpPr txBox="1"/>
          <p:nvPr/>
        </p:nvSpPr>
        <p:spPr>
          <a:xfrm>
            <a:off x="1036631" y="2051932"/>
            <a:ext cx="523565" cy="196208"/>
          </a:xfrm>
          <a:prstGeom prst="rect">
            <a:avLst/>
          </a:prstGeom>
          <a:noFill/>
        </p:spPr>
        <p:txBody>
          <a:bodyPr wrap="square" rtlCol="0">
            <a:spAutoFit/>
          </a:bodyPr>
          <a:lstStyle/>
          <a:p>
            <a:r>
              <a:rPr lang="en-US" sz="675" dirty="0">
                <a:solidFill>
                  <a:schemeClr val="bg1"/>
                </a:solidFill>
              </a:rPr>
              <a:t>NEEDS:</a:t>
            </a:r>
            <a:endParaRPr lang="en-IN" sz="675" dirty="0">
              <a:solidFill>
                <a:schemeClr val="bg1"/>
              </a:solidFill>
            </a:endParaRPr>
          </a:p>
        </p:txBody>
      </p:sp>
      <p:sp>
        <p:nvSpPr>
          <p:cNvPr id="122" name="TextBox 121"/>
          <p:cNvSpPr txBox="1"/>
          <p:nvPr/>
        </p:nvSpPr>
        <p:spPr>
          <a:xfrm>
            <a:off x="1431552" y="2053590"/>
            <a:ext cx="1761228" cy="401955"/>
          </a:xfrm>
          <a:prstGeom prst="rect">
            <a:avLst/>
          </a:prstGeom>
          <a:noFill/>
        </p:spPr>
        <p:txBody>
          <a:bodyPr wrap="square" rtlCol="0">
            <a:spAutoFit/>
          </a:bodyPr>
          <a:lstStyle/>
          <a:p>
            <a:pPr marL="128588" indent="-128588">
              <a:buFont typeface="Arial" panose="020B0604020202020204" pitchFamily="34" charset="0"/>
              <a:buChar char="•"/>
            </a:pPr>
            <a:r>
              <a:rPr lang="en-US" sz="675" dirty="0" smtClean="0">
                <a:solidFill>
                  <a:schemeClr val="bg1"/>
                </a:solidFill>
              </a:rPr>
              <a:t>Follows a strict diet plan (vegan)</a:t>
            </a:r>
          </a:p>
          <a:p>
            <a:pPr marL="128588" indent="-128588">
              <a:buFont typeface="Arial" panose="020B0604020202020204" pitchFamily="34" charset="0"/>
              <a:buChar char="•"/>
            </a:pPr>
            <a:r>
              <a:rPr lang="en-US" sz="675" dirty="0" smtClean="0">
                <a:solidFill>
                  <a:schemeClr val="bg1"/>
                </a:solidFill>
              </a:rPr>
              <a:t>App shows detailed food insights</a:t>
            </a:r>
            <a:endParaRPr lang="en-US" sz="675" dirty="0">
              <a:solidFill>
                <a:schemeClr val="bg1"/>
              </a:solidFill>
            </a:endParaRPr>
          </a:p>
          <a:p>
            <a:pPr marL="128588" indent="-128588">
              <a:buFont typeface="Arial" panose="020B0604020202020204" pitchFamily="34" charset="0"/>
              <a:buChar char="•"/>
            </a:pPr>
            <a:r>
              <a:rPr lang="en-US" sz="675" dirty="0">
                <a:solidFill>
                  <a:schemeClr val="bg1"/>
                </a:solidFill>
              </a:rPr>
              <a:t>An app that is within </a:t>
            </a:r>
            <a:r>
              <a:rPr lang="en-US" sz="675" dirty="0" smtClean="0">
                <a:solidFill>
                  <a:schemeClr val="bg1"/>
                </a:solidFill>
              </a:rPr>
              <a:t>budget</a:t>
            </a:r>
            <a:endParaRPr lang="en-US" sz="675" dirty="0">
              <a:solidFill>
                <a:schemeClr val="bg1"/>
              </a:solidFill>
            </a:endParaRPr>
          </a:p>
        </p:txBody>
      </p:sp>
      <p:sp>
        <p:nvSpPr>
          <p:cNvPr id="123" name="TextBox 122"/>
          <p:cNvSpPr txBox="1"/>
          <p:nvPr/>
        </p:nvSpPr>
        <p:spPr>
          <a:xfrm>
            <a:off x="1426150" y="1843181"/>
            <a:ext cx="1610099" cy="196208"/>
          </a:xfrm>
          <a:prstGeom prst="rect">
            <a:avLst/>
          </a:prstGeom>
          <a:noFill/>
        </p:spPr>
        <p:txBody>
          <a:bodyPr wrap="square" rtlCol="0">
            <a:spAutoFit/>
          </a:bodyPr>
          <a:lstStyle/>
          <a:p>
            <a:r>
              <a:rPr lang="en-US" sz="675" dirty="0" smtClean="0">
                <a:solidFill>
                  <a:schemeClr val="bg1"/>
                </a:solidFill>
              </a:rPr>
              <a:t>Nutritionist</a:t>
            </a:r>
            <a:endParaRPr lang="en-IN" sz="675" dirty="0">
              <a:solidFill>
                <a:schemeClr val="bg1"/>
              </a:solidFill>
            </a:endParaRPr>
          </a:p>
        </p:txBody>
      </p:sp>
      <p:sp>
        <p:nvSpPr>
          <p:cNvPr id="124" name="Rounded Rectangle 123"/>
          <p:cNvSpPr/>
          <p:nvPr/>
        </p:nvSpPr>
        <p:spPr>
          <a:xfrm>
            <a:off x="1060598" y="2499232"/>
            <a:ext cx="2007655" cy="781186"/>
          </a:xfrm>
          <a:prstGeom prst="roundRect">
            <a:avLst/>
          </a:prstGeom>
          <a:solidFill>
            <a:schemeClr val="accent6">
              <a:lumMod val="60000"/>
              <a:lumOff val="4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a:p>
        </p:txBody>
      </p:sp>
      <p:sp>
        <p:nvSpPr>
          <p:cNvPr id="135" name="TextBox 134"/>
          <p:cNvSpPr txBox="1"/>
          <p:nvPr/>
        </p:nvSpPr>
        <p:spPr>
          <a:xfrm>
            <a:off x="1053210" y="2523630"/>
            <a:ext cx="480232" cy="196208"/>
          </a:xfrm>
          <a:prstGeom prst="rect">
            <a:avLst/>
          </a:prstGeom>
          <a:noFill/>
        </p:spPr>
        <p:txBody>
          <a:bodyPr wrap="square" rtlCol="0">
            <a:spAutoFit/>
          </a:bodyPr>
          <a:lstStyle/>
          <a:p>
            <a:r>
              <a:rPr lang="en-US" sz="675" dirty="0">
                <a:solidFill>
                  <a:schemeClr val="bg1"/>
                </a:solidFill>
              </a:rPr>
              <a:t>AGE:</a:t>
            </a:r>
            <a:endParaRPr lang="en-IN" sz="675" dirty="0">
              <a:solidFill>
                <a:schemeClr val="bg1"/>
              </a:solidFill>
            </a:endParaRPr>
          </a:p>
        </p:txBody>
      </p:sp>
      <p:sp>
        <p:nvSpPr>
          <p:cNvPr id="136" name="TextBox 135"/>
          <p:cNvSpPr txBox="1"/>
          <p:nvPr/>
        </p:nvSpPr>
        <p:spPr>
          <a:xfrm>
            <a:off x="1046130" y="2624341"/>
            <a:ext cx="589027" cy="196208"/>
          </a:xfrm>
          <a:prstGeom prst="rect">
            <a:avLst/>
          </a:prstGeom>
          <a:noFill/>
        </p:spPr>
        <p:txBody>
          <a:bodyPr wrap="square" rtlCol="0">
            <a:spAutoFit/>
          </a:bodyPr>
          <a:lstStyle/>
          <a:p>
            <a:r>
              <a:rPr lang="en-US" sz="675" dirty="0">
                <a:solidFill>
                  <a:schemeClr val="bg1"/>
                </a:solidFill>
              </a:rPr>
              <a:t>ROLE:</a:t>
            </a:r>
            <a:endParaRPr lang="en-IN" sz="675" dirty="0">
              <a:solidFill>
                <a:schemeClr val="bg1"/>
              </a:solidFill>
            </a:endParaRPr>
          </a:p>
        </p:txBody>
      </p:sp>
      <p:sp>
        <p:nvSpPr>
          <p:cNvPr id="137" name="TextBox 136"/>
          <p:cNvSpPr txBox="1"/>
          <p:nvPr/>
        </p:nvSpPr>
        <p:spPr>
          <a:xfrm>
            <a:off x="1806200" y="2519171"/>
            <a:ext cx="949286" cy="196208"/>
          </a:xfrm>
          <a:prstGeom prst="rect">
            <a:avLst/>
          </a:prstGeom>
          <a:noFill/>
        </p:spPr>
        <p:txBody>
          <a:bodyPr wrap="square" rtlCol="0">
            <a:spAutoFit/>
          </a:bodyPr>
          <a:lstStyle/>
          <a:p>
            <a:r>
              <a:rPr lang="en-US" sz="675" dirty="0">
                <a:solidFill>
                  <a:schemeClr val="bg1"/>
                </a:solidFill>
              </a:rPr>
              <a:t>LOCALITY:</a:t>
            </a:r>
            <a:endParaRPr lang="en-IN" sz="675" dirty="0">
              <a:solidFill>
                <a:schemeClr val="bg1"/>
              </a:solidFill>
            </a:endParaRPr>
          </a:p>
        </p:txBody>
      </p:sp>
      <p:sp>
        <p:nvSpPr>
          <p:cNvPr id="138" name="TextBox 137"/>
          <p:cNvSpPr txBox="1"/>
          <p:nvPr/>
        </p:nvSpPr>
        <p:spPr>
          <a:xfrm>
            <a:off x="1043489" y="2723432"/>
            <a:ext cx="695641" cy="196208"/>
          </a:xfrm>
          <a:prstGeom prst="rect">
            <a:avLst/>
          </a:prstGeom>
          <a:noFill/>
        </p:spPr>
        <p:txBody>
          <a:bodyPr wrap="square" rtlCol="0">
            <a:spAutoFit/>
          </a:bodyPr>
          <a:lstStyle/>
          <a:p>
            <a:r>
              <a:rPr lang="en-US" sz="675" dirty="0">
                <a:solidFill>
                  <a:schemeClr val="bg1"/>
                </a:solidFill>
              </a:rPr>
              <a:t>INCOME:</a:t>
            </a:r>
            <a:endParaRPr lang="en-IN" sz="675" dirty="0">
              <a:solidFill>
                <a:schemeClr val="bg1"/>
              </a:solidFill>
            </a:endParaRPr>
          </a:p>
        </p:txBody>
      </p:sp>
      <p:sp>
        <p:nvSpPr>
          <p:cNvPr id="139" name="TextBox 138"/>
          <p:cNvSpPr txBox="1"/>
          <p:nvPr/>
        </p:nvSpPr>
        <p:spPr>
          <a:xfrm>
            <a:off x="1454628" y="2517607"/>
            <a:ext cx="512487" cy="196208"/>
          </a:xfrm>
          <a:prstGeom prst="rect">
            <a:avLst/>
          </a:prstGeom>
          <a:noFill/>
        </p:spPr>
        <p:txBody>
          <a:bodyPr wrap="square" rtlCol="0">
            <a:spAutoFit/>
          </a:bodyPr>
          <a:lstStyle/>
          <a:p>
            <a:r>
              <a:rPr lang="en-US" sz="675" dirty="0">
                <a:solidFill>
                  <a:schemeClr val="bg1"/>
                </a:solidFill>
              </a:rPr>
              <a:t>5</a:t>
            </a:r>
            <a:r>
              <a:rPr lang="en-US" sz="675" dirty="0" smtClean="0">
                <a:solidFill>
                  <a:schemeClr val="bg1"/>
                </a:solidFill>
              </a:rPr>
              <a:t>6 &amp; 48</a:t>
            </a:r>
            <a:endParaRPr lang="en-IN" sz="675" dirty="0">
              <a:solidFill>
                <a:schemeClr val="bg1"/>
              </a:solidFill>
            </a:endParaRPr>
          </a:p>
        </p:txBody>
      </p:sp>
      <p:sp>
        <p:nvSpPr>
          <p:cNvPr id="140" name="TextBox 139"/>
          <p:cNvSpPr txBox="1"/>
          <p:nvPr/>
        </p:nvSpPr>
        <p:spPr>
          <a:xfrm>
            <a:off x="2290720" y="2510941"/>
            <a:ext cx="862921" cy="196208"/>
          </a:xfrm>
          <a:prstGeom prst="rect">
            <a:avLst/>
          </a:prstGeom>
          <a:noFill/>
        </p:spPr>
        <p:txBody>
          <a:bodyPr wrap="square" rtlCol="0">
            <a:spAutoFit/>
          </a:bodyPr>
          <a:lstStyle/>
          <a:p>
            <a:r>
              <a:rPr lang="en-US" sz="675" dirty="0">
                <a:solidFill>
                  <a:schemeClr val="bg1"/>
                </a:solidFill>
              </a:rPr>
              <a:t>Metropolitan City</a:t>
            </a:r>
            <a:endParaRPr lang="en-IN" sz="675" dirty="0">
              <a:solidFill>
                <a:schemeClr val="bg1"/>
              </a:solidFill>
            </a:endParaRPr>
          </a:p>
        </p:txBody>
      </p:sp>
      <p:sp>
        <p:nvSpPr>
          <p:cNvPr id="143" name="TextBox 142"/>
          <p:cNvSpPr txBox="1"/>
          <p:nvPr/>
        </p:nvSpPr>
        <p:spPr>
          <a:xfrm>
            <a:off x="1450414" y="2809104"/>
            <a:ext cx="1752016" cy="403957"/>
          </a:xfrm>
          <a:prstGeom prst="rect">
            <a:avLst/>
          </a:prstGeom>
          <a:noFill/>
        </p:spPr>
        <p:txBody>
          <a:bodyPr wrap="square" rtlCol="0">
            <a:spAutoFit/>
          </a:bodyPr>
          <a:lstStyle/>
          <a:p>
            <a:pPr marL="128588" indent="-128588">
              <a:buFont typeface="Arial" panose="020B0604020202020204" pitchFamily="34" charset="0"/>
              <a:buChar char="•"/>
            </a:pPr>
            <a:r>
              <a:rPr lang="en-US" sz="675" dirty="0" smtClean="0">
                <a:solidFill>
                  <a:schemeClr val="bg1"/>
                </a:solidFill>
              </a:rPr>
              <a:t>Family-sized healthy meals options</a:t>
            </a:r>
            <a:endParaRPr lang="en-US" sz="675" dirty="0">
              <a:solidFill>
                <a:schemeClr val="bg1"/>
              </a:solidFill>
            </a:endParaRPr>
          </a:p>
          <a:p>
            <a:pPr marL="128588" indent="-128588">
              <a:buFont typeface="Arial" panose="020B0604020202020204" pitchFamily="34" charset="0"/>
              <a:buChar char="•"/>
            </a:pPr>
            <a:r>
              <a:rPr lang="en-US" sz="675" dirty="0" smtClean="0">
                <a:solidFill>
                  <a:schemeClr val="bg1"/>
                </a:solidFill>
              </a:rPr>
              <a:t>Affordable, bundled meals</a:t>
            </a:r>
          </a:p>
          <a:p>
            <a:pPr marL="128588" indent="-128588">
              <a:buFont typeface="Arial" panose="020B0604020202020204" pitchFamily="34" charset="0"/>
              <a:buChar char="•"/>
            </a:pPr>
            <a:r>
              <a:rPr lang="en-US" sz="675" dirty="0" smtClean="0">
                <a:solidFill>
                  <a:schemeClr val="bg1"/>
                </a:solidFill>
              </a:rPr>
              <a:t>Scheduling for weekly meal delivery</a:t>
            </a:r>
            <a:endParaRPr lang="en-US" sz="675" dirty="0">
              <a:solidFill>
                <a:schemeClr val="bg1"/>
              </a:solidFill>
            </a:endParaRPr>
          </a:p>
        </p:txBody>
      </p:sp>
      <p:sp>
        <p:nvSpPr>
          <p:cNvPr id="141" name="TextBox 140"/>
          <p:cNvSpPr txBox="1"/>
          <p:nvPr/>
        </p:nvSpPr>
        <p:spPr>
          <a:xfrm>
            <a:off x="1447866" y="2717577"/>
            <a:ext cx="1685709" cy="196208"/>
          </a:xfrm>
          <a:prstGeom prst="rect">
            <a:avLst/>
          </a:prstGeom>
          <a:noFill/>
        </p:spPr>
        <p:txBody>
          <a:bodyPr wrap="square" rtlCol="0">
            <a:spAutoFit/>
          </a:bodyPr>
          <a:lstStyle/>
          <a:p>
            <a:r>
              <a:rPr lang="en-US" sz="675" dirty="0" smtClean="0">
                <a:solidFill>
                  <a:schemeClr val="bg1"/>
                </a:solidFill>
              </a:rPr>
              <a:t>$40,000 </a:t>
            </a:r>
            <a:r>
              <a:rPr lang="en-US" sz="675" dirty="0">
                <a:solidFill>
                  <a:schemeClr val="bg1"/>
                </a:solidFill>
              </a:rPr>
              <a:t>per year</a:t>
            </a:r>
            <a:endParaRPr lang="en-IN" sz="675" dirty="0">
              <a:solidFill>
                <a:schemeClr val="bg1"/>
              </a:solidFill>
            </a:endParaRPr>
          </a:p>
        </p:txBody>
      </p:sp>
      <p:sp>
        <p:nvSpPr>
          <p:cNvPr id="142" name="TextBox 141"/>
          <p:cNvSpPr txBox="1"/>
          <p:nvPr/>
        </p:nvSpPr>
        <p:spPr>
          <a:xfrm>
            <a:off x="1041356" y="2827391"/>
            <a:ext cx="632889" cy="196208"/>
          </a:xfrm>
          <a:prstGeom prst="rect">
            <a:avLst/>
          </a:prstGeom>
          <a:noFill/>
        </p:spPr>
        <p:txBody>
          <a:bodyPr wrap="square" rtlCol="0">
            <a:spAutoFit/>
          </a:bodyPr>
          <a:lstStyle/>
          <a:p>
            <a:r>
              <a:rPr lang="en-US" sz="675" dirty="0">
                <a:solidFill>
                  <a:schemeClr val="bg1"/>
                </a:solidFill>
              </a:rPr>
              <a:t>NEEDS:</a:t>
            </a:r>
            <a:endParaRPr lang="en-IN" sz="675" dirty="0">
              <a:solidFill>
                <a:schemeClr val="bg1"/>
              </a:solidFill>
            </a:endParaRPr>
          </a:p>
        </p:txBody>
      </p:sp>
      <p:sp>
        <p:nvSpPr>
          <p:cNvPr id="144" name="TextBox 143"/>
          <p:cNvSpPr txBox="1"/>
          <p:nvPr/>
        </p:nvSpPr>
        <p:spPr>
          <a:xfrm>
            <a:off x="1453581" y="2619432"/>
            <a:ext cx="1610099" cy="196208"/>
          </a:xfrm>
          <a:prstGeom prst="rect">
            <a:avLst/>
          </a:prstGeom>
          <a:noFill/>
        </p:spPr>
        <p:txBody>
          <a:bodyPr wrap="square" rtlCol="0">
            <a:spAutoFit/>
          </a:bodyPr>
          <a:lstStyle/>
          <a:p>
            <a:r>
              <a:rPr lang="en-US" sz="675" dirty="0" smtClean="0">
                <a:solidFill>
                  <a:schemeClr val="bg1"/>
                </a:solidFill>
              </a:rPr>
              <a:t>Busy Parents (Factory workers)</a:t>
            </a:r>
            <a:endParaRPr lang="en-IN" sz="675" dirty="0">
              <a:solidFill>
                <a:schemeClr val="bg1"/>
              </a:solidFill>
            </a:endParaRPr>
          </a:p>
        </p:txBody>
      </p:sp>
      <p:sp>
        <p:nvSpPr>
          <p:cNvPr id="155" name="TextBox 154"/>
          <p:cNvSpPr txBox="1"/>
          <p:nvPr/>
        </p:nvSpPr>
        <p:spPr>
          <a:xfrm>
            <a:off x="985008" y="410331"/>
            <a:ext cx="2194180" cy="369332"/>
          </a:xfrm>
          <a:prstGeom prst="rect">
            <a:avLst/>
          </a:prstGeom>
          <a:noFill/>
        </p:spPr>
        <p:txBody>
          <a:bodyPr wrap="square" rtlCol="0">
            <a:spAutoFit/>
          </a:bodyPr>
          <a:lstStyle/>
          <a:p>
            <a:r>
              <a:rPr lang="en-US" sz="600" dirty="0"/>
              <a:t>Target users from varied age group, locality, and financial backgrounds along with their needs from the new application</a:t>
            </a:r>
          </a:p>
        </p:txBody>
      </p:sp>
      <p:pic>
        <p:nvPicPr>
          <p:cNvPr id="54" name="Picture 5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308912" y="555727"/>
            <a:ext cx="3670753" cy="2688331"/>
          </a:xfrm>
          <a:prstGeom prst="rect">
            <a:avLst/>
          </a:prstGeom>
        </p:spPr>
      </p:pic>
      <p:sp>
        <p:nvSpPr>
          <p:cNvPr id="160" name="TextBox 159"/>
          <p:cNvSpPr txBox="1"/>
          <p:nvPr/>
        </p:nvSpPr>
        <p:spPr>
          <a:xfrm>
            <a:off x="5644867" y="405590"/>
            <a:ext cx="929083" cy="253916"/>
          </a:xfrm>
          <a:prstGeom prst="rect">
            <a:avLst/>
          </a:prstGeom>
          <a:noFill/>
        </p:spPr>
        <p:txBody>
          <a:bodyPr wrap="square" rtlCol="0">
            <a:spAutoFit/>
          </a:bodyPr>
          <a:lstStyle/>
          <a:p>
            <a:r>
              <a:rPr lang="en-IN" sz="1050" b="1" dirty="0">
                <a:solidFill>
                  <a:schemeClr val="accent5">
                    <a:lumMod val="75000"/>
                  </a:schemeClr>
                </a:solidFill>
              </a:rPr>
              <a:t>Workflow</a:t>
            </a:r>
            <a:endParaRPr lang="en-IN" sz="1050" b="1" dirty="0"/>
          </a:p>
        </p:txBody>
      </p:sp>
      <p:grpSp>
        <p:nvGrpSpPr>
          <p:cNvPr id="55" name="Group 54"/>
          <p:cNvGrpSpPr/>
          <p:nvPr/>
        </p:nvGrpSpPr>
        <p:grpSpPr>
          <a:xfrm>
            <a:off x="16993" y="5473305"/>
            <a:ext cx="4879524" cy="1454799"/>
            <a:chOff x="432631" y="646921"/>
            <a:chExt cx="8440783" cy="3751459"/>
          </a:xfrm>
        </p:grpSpPr>
        <p:pic>
          <p:nvPicPr>
            <p:cNvPr id="56" name="Picture 55"/>
            <p:cNvPicPr>
              <a:picLocks noChangeAspect="1"/>
            </p:cNvPicPr>
            <p:nvPr/>
          </p:nvPicPr>
          <p:blipFill rotWithShape="1">
            <a:blip r:embed="rId9">
              <a:extLst>
                <a:ext uri="{28A0092B-C50C-407E-A947-70E740481C1C}">
                  <a14:useLocalDpi xmlns:a14="http://schemas.microsoft.com/office/drawing/2010/main" val="0"/>
                </a:ext>
              </a:extLst>
            </a:blip>
            <a:srcRect t="21811" r="29059" b="217"/>
            <a:stretch/>
          </p:blipFill>
          <p:spPr>
            <a:xfrm>
              <a:off x="432631" y="646921"/>
              <a:ext cx="8440783" cy="3751459"/>
            </a:xfrm>
            <a:prstGeom prst="rect">
              <a:avLst/>
            </a:prstGeom>
          </p:spPr>
        </p:pic>
        <p:sp>
          <p:nvSpPr>
            <p:cNvPr id="57" name="Rectangle 56"/>
            <p:cNvSpPr/>
            <p:nvPr/>
          </p:nvSpPr>
          <p:spPr>
            <a:xfrm>
              <a:off x="3851910" y="3965125"/>
              <a:ext cx="1447800" cy="40931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Rectangle 57"/>
            <p:cNvSpPr/>
            <p:nvPr/>
          </p:nvSpPr>
          <p:spPr>
            <a:xfrm>
              <a:off x="5638762" y="3954780"/>
              <a:ext cx="1447800" cy="40931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9" name="Rectangle 58"/>
            <p:cNvSpPr/>
            <p:nvPr/>
          </p:nvSpPr>
          <p:spPr>
            <a:xfrm>
              <a:off x="7352461" y="4133088"/>
              <a:ext cx="1293375" cy="24134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3" name="Picture 2"/>
          <p:cNvPicPr>
            <a:picLocks noChangeAspect="1"/>
          </p:cNvPicPr>
          <p:nvPr/>
        </p:nvPicPr>
        <p:blipFill>
          <a:blip r:embed="rId10"/>
          <a:stretch>
            <a:fillRect/>
          </a:stretch>
        </p:blipFill>
        <p:spPr>
          <a:xfrm>
            <a:off x="4858879" y="5476298"/>
            <a:ext cx="4307840" cy="1458295"/>
          </a:xfrm>
          <a:prstGeom prst="rect">
            <a:avLst/>
          </a:prstGeom>
        </p:spPr>
      </p:pic>
      <p:sp>
        <p:nvSpPr>
          <p:cNvPr id="5" name="Rectangle 4"/>
          <p:cNvSpPr/>
          <p:nvPr/>
        </p:nvSpPr>
        <p:spPr>
          <a:xfrm>
            <a:off x="5252569" y="3361944"/>
            <a:ext cx="3901496" cy="2098557"/>
          </a:xfrm>
          <a:prstGeom prst="rect">
            <a:avLst/>
          </a:prstGeom>
          <a:noFill/>
          <a:ln>
            <a:solidFill>
              <a:srgbClr val="A2631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8" name="Rectangle 107"/>
          <p:cNvSpPr/>
          <p:nvPr/>
        </p:nvSpPr>
        <p:spPr>
          <a:xfrm>
            <a:off x="24127" y="3354602"/>
            <a:ext cx="3166754" cy="2101318"/>
          </a:xfrm>
          <a:prstGeom prst="rect">
            <a:avLst/>
          </a:prstGeom>
          <a:noFill/>
          <a:ln>
            <a:solidFill>
              <a:srgbClr val="A2631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6" name="TextBox 145"/>
          <p:cNvSpPr txBox="1"/>
          <p:nvPr/>
        </p:nvSpPr>
        <p:spPr>
          <a:xfrm>
            <a:off x="0" y="5453853"/>
            <a:ext cx="974603" cy="253916"/>
          </a:xfrm>
          <a:prstGeom prst="rect">
            <a:avLst/>
          </a:prstGeom>
          <a:noFill/>
        </p:spPr>
        <p:txBody>
          <a:bodyPr wrap="square" rtlCol="0">
            <a:spAutoFit/>
          </a:bodyPr>
          <a:lstStyle/>
          <a:p>
            <a:r>
              <a:rPr lang="en-IN" sz="1050" b="1" dirty="0">
                <a:solidFill>
                  <a:schemeClr val="accent5">
                    <a:lumMod val="75000"/>
                  </a:schemeClr>
                </a:solidFill>
              </a:rPr>
              <a:t>Storyboard</a:t>
            </a:r>
            <a:endParaRPr lang="en-IN" sz="1050" b="1" dirty="0"/>
          </a:p>
        </p:txBody>
      </p:sp>
      <p:sp>
        <p:nvSpPr>
          <p:cNvPr id="75" name="Title 1"/>
          <p:cNvSpPr txBox="1">
            <a:spLocks/>
          </p:cNvSpPr>
          <p:nvPr/>
        </p:nvSpPr>
        <p:spPr>
          <a:xfrm>
            <a:off x="3185614" y="390446"/>
            <a:ext cx="575760" cy="281912"/>
          </a:xfrm>
          <a:prstGeom prst="rect">
            <a:avLst/>
          </a:prstGeom>
        </p:spPr>
        <p:txBody>
          <a:bodyPr vert="horz" lIns="91440" tIns="45720" rIns="91440" bIns="45720" rtlCol="0" anchor="t">
            <a:normAutofit/>
          </a:bodyPr>
          <a:lstStyle>
            <a:lvl1pPr algn="r" defTabSz="685800" rtl="0" eaLnBrk="1" latinLnBrk="0" hangingPunct="1">
              <a:lnSpc>
                <a:spcPct val="90000"/>
              </a:lnSpc>
              <a:spcBef>
                <a:spcPct val="0"/>
              </a:spcBef>
              <a:buNone/>
              <a:defRPr sz="4200" b="0" i="0" kern="1200" cap="none">
                <a:solidFill>
                  <a:schemeClr val="tx1"/>
                </a:solidFill>
                <a:effectLst/>
                <a:latin typeface="+mj-lt"/>
                <a:ea typeface="+mj-ea"/>
                <a:cs typeface="+mj-cs"/>
              </a:defRPr>
            </a:lvl1pPr>
          </a:lstStyle>
          <a:p>
            <a:pPr algn="l"/>
            <a:r>
              <a:rPr lang="en-IN" sz="1100" b="1" dirty="0"/>
              <a:t>Epic</a:t>
            </a:r>
            <a:endParaRPr lang="en-IN" sz="2800" b="1" dirty="0"/>
          </a:p>
        </p:txBody>
      </p:sp>
      <p:sp>
        <p:nvSpPr>
          <p:cNvPr id="77" name="Rectangle 76"/>
          <p:cNvSpPr/>
          <p:nvPr/>
        </p:nvSpPr>
        <p:spPr>
          <a:xfrm>
            <a:off x="3195328" y="415846"/>
            <a:ext cx="2058570" cy="2947982"/>
          </a:xfrm>
          <a:prstGeom prst="rect">
            <a:avLst/>
          </a:prstGeom>
          <a:solidFill>
            <a:schemeClr val="accent6">
              <a:lumMod val="50000"/>
              <a:alpha val="1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a:p>
        </p:txBody>
      </p:sp>
      <p:sp>
        <p:nvSpPr>
          <p:cNvPr id="150" name="Rectangle 149"/>
          <p:cNvSpPr/>
          <p:nvPr/>
        </p:nvSpPr>
        <p:spPr>
          <a:xfrm>
            <a:off x="3266031" y="663728"/>
            <a:ext cx="1882736" cy="502132"/>
          </a:xfrm>
          <a:prstGeom prst="rect">
            <a:avLst/>
          </a:prstGeom>
          <a:solidFill>
            <a:srgbClr val="2D251F">
              <a:alpha val="66000"/>
            </a:srgbClr>
          </a:solidFill>
          <a:ln w="9525">
            <a:solidFill>
              <a:srgbClr val="F986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1" name="Rectangle 150"/>
          <p:cNvSpPr/>
          <p:nvPr/>
        </p:nvSpPr>
        <p:spPr>
          <a:xfrm>
            <a:off x="3240260" y="631291"/>
            <a:ext cx="1978099" cy="584775"/>
          </a:xfrm>
          <a:prstGeom prst="rect">
            <a:avLst/>
          </a:prstGeom>
        </p:spPr>
        <p:txBody>
          <a:bodyPr wrap="square">
            <a:spAutoFit/>
          </a:bodyPr>
          <a:lstStyle/>
          <a:p>
            <a:r>
              <a:rPr lang="en-US" sz="800" dirty="0" smtClean="0"/>
              <a:t>Effortless </a:t>
            </a:r>
            <a:r>
              <a:rPr lang="en-US" sz="800" dirty="0"/>
              <a:t>Food Delivery Comparison and Ordering with </a:t>
            </a:r>
            <a:r>
              <a:rPr lang="en-US" sz="800" dirty="0" smtClean="0"/>
              <a:t>DeliverEase. </a:t>
            </a:r>
            <a:r>
              <a:rPr lang="en-US" sz="800" dirty="0"/>
              <a:t>A</a:t>
            </a:r>
            <a:r>
              <a:rPr lang="en-US" sz="800" dirty="0" smtClean="0"/>
              <a:t> </a:t>
            </a:r>
            <a:r>
              <a:rPr lang="en-US" sz="800" dirty="0"/>
              <a:t>streamlined platform for comparing food delivery </a:t>
            </a:r>
            <a:r>
              <a:rPr lang="en-US" sz="800" dirty="0" smtClean="0"/>
              <a:t>options.</a:t>
            </a:r>
            <a:endParaRPr lang="en-IN" sz="800" dirty="0"/>
          </a:p>
        </p:txBody>
      </p:sp>
      <p:sp>
        <p:nvSpPr>
          <p:cNvPr id="159" name="Rectangle 158"/>
          <p:cNvSpPr/>
          <p:nvPr/>
        </p:nvSpPr>
        <p:spPr>
          <a:xfrm>
            <a:off x="3262991" y="1246972"/>
            <a:ext cx="1884827" cy="2013881"/>
          </a:xfrm>
          <a:prstGeom prst="rect">
            <a:avLst/>
          </a:prstGeom>
          <a:solidFill>
            <a:srgbClr val="2D251F">
              <a:alpha val="66000"/>
            </a:srgbClr>
          </a:solidFill>
          <a:ln w="9525">
            <a:solidFill>
              <a:srgbClr val="F986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1" name="Rectangle 160"/>
          <p:cNvSpPr/>
          <p:nvPr/>
        </p:nvSpPr>
        <p:spPr>
          <a:xfrm>
            <a:off x="3214488" y="1293814"/>
            <a:ext cx="1943160" cy="1908215"/>
          </a:xfrm>
          <a:prstGeom prst="rect">
            <a:avLst/>
          </a:prstGeom>
        </p:spPr>
        <p:txBody>
          <a:bodyPr wrap="square" lIns="91440" tIns="45720" rIns="91440" bIns="45720" anchor="t">
            <a:spAutoFit/>
          </a:bodyPr>
          <a:lstStyle/>
          <a:p>
            <a:pPr marL="171450" indent="-171450">
              <a:spcBef>
                <a:spcPts val="200"/>
              </a:spcBef>
              <a:buFont typeface="Arial" panose="020B0604020202020204" pitchFamily="34" charset="0"/>
              <a:buChar char="•"/>
            </a:pPr>
            <a:r>
              <a:rPr lang="en-US" sz="900" dirty="0" smtClean="0"/>
              <a:t>Create </a:t>
            </a:r>
            <a:r>
              <a:rPr lang="en-US" sz="900" dirty="0"/>
              <a:t>the r</a:t>
            </a:r>
            <a:r>
              <a:rPr lang="en-US" sz="900" dirty="0" smtClean="0"/>
              <a:t>egistration page</a:t>
            </a:r>
            <a:endParaRPr lang="en-US" sz="900" dirty="0"/>
          </a:p>
          <a:p>
            <a:pPr marL="171450" indent="-171450">
              <a:spcBef>
                <a:spcPts val="200"/>
              </a:spcBef>
              <a:buFont typeface="Arial" panose="020B0604020202020204" pitchFamily="34" charset="0"/>
              <a:buChar char="•"/>
            </a:pPr>
            <a:r>
              <a:rPr lang="en-US" sz="900" dirty="0" smtClean="0"/>
              <a:t>Unified </a:t>
            </a:r>
            <a:r>
              <a:rPr lang="en-US" sz="900" dirty="0"/>
              <a:t>Fuzzy S</a:t>
            </a:r>
            <a:r>
              <a:rPr lang="en-US" sz="900" dirty="0" smtClean="0"/>
              <a:t>earch</a:t>
            </a:r>
            <a:endParaRPr lang="en-US" sz="900" dirty="0"/>
          </a:p>
          <a:p>
            <a:pPr marL="171450" indent="-171450">
              <a:spcBef>
                <a:spcPts val="200"/>
              </a:spcBef>
              <a:buFont typeface="Arial" panose="020B0604020202020204" pitchFamily="34" charset="0"/>
              <a:buChar char="•"/>
            </a:pPr>
            <a:r>
              <a:rPr lang="en-US" sz="900" dirty="0" smtClean="0"/>
              <a:t>Real-time comparison </a:t>
            </a:r>
            <a:r>
              <a:rPr lang="en-US" sz="900" dirty="0"/>
              <a:t>options of prices, delivery times </a:t>
            </a:r>
            <a:r>
              <a:rPr lang="en-US" sz="900" dirty="0" smtClean="0"/>
              <a:t>&amp; discounts</a:t>
            </a:r>
            <a:r>
              <a:rPr lang="en-US" sz="900" dirty="0"/>
              <a:t>. </a:t>
            </a:r>
          </a:p>
          <a:p>
            <a:pPr marL="171450" indent="-171450">
              <a:spcBef>
                <a:spcPts val="200"/>
              </a:spcBef>
              <a:buFont typeface="Arial" panose="020B0604020202020204" pitchFamily="34" charset="0"/>
              <a:buChar char="•"/>
            </a:pPr>
            <a:r>
              <a:rPr lang="en-US" sz="900" dirty="0" smtClean="0"/>
              <a:t>Track delivery status . </a:t>
            </a:r>
            <a:endParaRPr lang="en-US" sz="900" dirty="0"/>
          </a:p>
          <a:p>
            <a:pPr marL="171450" indent="-171450">
              <a:spcBef>
                <a:spcPts val="200"/>
              </a:spcBef>
              <a:buFont typeface="Arial" panose="020B0604020202020204" pitchFamily="34" charset="0"/>
              <a:buChar char="•"/>
            </a:pPr>
            <a:r>
              <a:rPr lang="en-US" sz="900" dirty="0" smtClean="0"/>
              <a:t>Highlight </a:t>
            </a:r>
            <a:r>
              <a:rPr lang="en-US" sz="900" dirty="0"/>
              <a:t>key </a:t>
            </a:r>
            <a:r>
              <a:rPr lang="en-US" sz="900" dirty="0" smtClean="0"/>
              <a:t>daily discounts</a:t>
            </a:r>
          </a:p>
          <a:p>
            <a:pPr marL="171450" indent="-171450">
              <a:spcBef>
                <a:spcPts val="200"/>
              </a:spcBef>
              <a:buFont typeface="Arial" panose="020B0604020202020204" pitchFamily="34" charset="0"/>
              <a:buChar char="•"/>
            </a:pPr>
            <a:r>
              <a:rPr lang="en-US" sz="900" dirty="0" smtClean="0"/>
              <a:t>Seamless </a:t>
            </a:r>
            <a:r>
              <a:rPr lang="en-US" sz="900" dirty="0"/>
              <a:t>integration with external </a:t>
            </a:r>
            <a:r>
              <a:rPr lang="en-US" sz="900" dirty="0" smtClean="0"/>
              <a:t>food service apps</a:t>
            </a:r>
          </a:p>
          <a:p>
            <a:pPr marL="171450" indent="-171450">
              <a:spcBef>
                <a:spcPts val="200"/>
              </a:spcBef>
              <a:buFont typeface="Arial" panose="020B0604020202020204" pitchFamily="34" charset="0"/>
              <a:buChar char="•"/>
            </a:pPr>
            <a:r>
              <a:rPr lang="en-US" sz="900" dirty="0" smtClean="0"/>
              <a:t>Ad-Free support with subscription for more quicker and streamlined experience. </a:t>
            </a:r>
            <a:endParaRPr lang="en-IN" sz="900" dirty="0">
              <a:cs typeface="Arial" panose="020B0604020202020204"/>
            </a:endParaRPr>
          </a:p>
        </p:txBody>
      </p:sp>
      <p:sp>
        <p:nvSpPr>
          <p:cNvPr id="2" name="TextBox 1"/>
          <p:cNvSpPr txBox="1"/>
          <p:nvPr/>
        </p:nvSpPr>
        <p:spPr>
          <a:xfrm rot="19920591">
            <a:off x="238115" y="5603365"/>
            <a:ext cx="195627" cy="276999"/>
          </a:xfrm>
          <a:prstGeom prst="rect">
            <a:avLst/>
          </a:prstGeom>
          <a:noFill/>
        </p:spPr>
        <p:txBody>
          <a:bodyPr wrap="square" rtlCol="0">
            <a:spAutoFit/>
          </a:bodyPr>
          <a:lstStyle/>
          <a:p>
            <a:r>
              <a:rPr lang="en-IN" sz="1200" dirty="0" smtClean="0">
                <a:solidFill>
                  <a:srgbClr val="FF0000"/>
                </a:solidFill>
              </a:rPr>
              <a:t>?</a:t>
            </a:r>
            <a:endParaRPr lang="en-IN" sz="1600" dirty="0">
              <a:solidFill>
                <a:srgbClr val="FF0000"/>
              </a:solidFill>
            </a:endParaRPr>
          </a:p>
        </p:txBody>
      </p:sp>
      <p:sp>
        <p:nvSpPr>
          <p:cNvPr id="74" name="TextBox 73"/>
          <p:cNvSpPr txBox="1"/>
          <p:nvPr/>
        </p:nvSpPr>
        <p:spPr>
          <a:xfrm rot="1957705">
            <a:off x="480407" y="5600046"/>
            <a:ext cx="195627" cy="215444"/>
          </a:xfrm>
          <a:prstGeom prst="rect">
            <a:avLst/>
          </a:prstGeom>
          <a:noFill/>
        </p:spPr>
        <p:txBody>
          <a:bodyPr wrap="square" rtlCol="0">
            <a:spAutoFit/>
          </a:bodyPr>
          <a:lstStyle/>
          <a:p>
            <a:r>
              <a:rPr lang="en-IN" sz="800" dirty="0" smtClean="0">
                <a:solidFill>
                  <a:srgbClr val="FF0000"/>
                </a:solidFill>
              </a:rPr>
              <a:t>?</a:t>
            </a:r>
            <a:endParaRPr lang="en-IN" sz="1000" dirty="0">
              <a:solidFill>
                <a:srgbClr val="FF0000"/>
              </a:solidFill>
            </a:endParaRPr>
          </a:p>
        </p:txBody>
      </p:sp>
      <p:sp>
        <p:nvSpPr>
          <p:cNvPr id="6" name="TextBox 5"/>
          <p:cNvSpPr txBox="1"/>
          <p:nvPr/>
        </p:nvSpPr>
        <p:spPr>
          <a:xfrm>
            <a:off x="4883617" y="6258717"/>
            <a:ext cx="112870" cy="153888"/>
          </a:xfrm>
          <a:prstGeom prst="rect">
            <a:avLst/>
          </a:prstGeom>
          <a:solidFill>
            <a:schemeClr val="tx1"/>
          </a:solidFill>
        </p:spPr>
        <p:txBody>
          <a:bodyPr wrap="square" rtlCol="0">
            <a:spAutoFit/>
          </a:bodyPr>
          <a:lstStyle/>
          <a:p>
            <a:r>
              <a:rPr lang="en-IN" sz="400" dirty="0" smtClean="0">
                <a:solidFill>
                  <a:schemeClr val="bg1"/>
                </a:solidFill>
              </a:rPr>
              <a:t>6</a:t>
            </a:r>
            <a:endParaRPr lang="en-IN" sz="400" dirty="0">
              <a:solidFill>
                <a:schemeClr val="bg1"/>
              </a:solidFill>
            </a:endParaRPr>
          </a:p>
        </p:txBody>
      </p:sp>
      <p:sp>
        <p:nvSpPr>
          <p:cNvPr id="79" name="TextBox 78"/>
          <p:cNvSpPr txBox="1"/>
          <p:nvPr/>
        </p:nvSpPr>
        <p:spPr>
          <a:xfrm>
            <a:off x="5749757" y="6270522"/>
            <a:ext cx="112870" cy="153888"/>
          </a:xfrm>
          <a:prstGeom prst="rect">
            <a:avLst/>
          </a:prstGeom>
          <a:solidFill>
            <a:schemeClr val="tx1"/>
          </a:solidFill>
        </p:spPr>
        <p:txBody>
          <a:bodyPr wrap="square" rtlCol="0">
            <a:spAutoFit/>
          </a:bodyPr>
          <a:lstStyle/>
          <a:p>
            <a:endParaRPr lang="en-IN" sz="400" dirty="0">
              <a:solidFill>
                <a:schemeClr val="bg1"/>
              </a:solidFill>
            </a:endParaRPr>
          </a:p>
        </p:txBody>
      </p:sp>
      <p:sp>
        <p:nvSpPr>
          <p:cNvPr id="80" name="TextBox 79"/>
          <p:cNvSpPr txBox="1"/>
          <p:nvPr/>
        </p:nvSpPr>
        <p:spPr>
          <a:xfrm>
            <a:off x="6633677" y="6274707"/>
            <a:ext cx="112870" cy="153888"/>
          </a:xfrm>
          <a:prstGeom prst="rect">
            <a:avLst/>
          </a:prstGeom>
          <a:solidFill>
            <a:schemeClr val="tx1"/>
          </a:solidFill>
        </p:spPr>
        <p:txBody>
          <a:bodyPr wrap="square" rtlCol="0">
            <a:spAutoFit/>
          </a:bodyPr>
          <a:lstStyle/>
          <a:p>
            <a:r>
              <a:rPr lang="en-IN" sz="400" dirty="0" smtClean="0">
                <a:solidFill>
                  <a:schemeClr val="bg1"/>
                </a:solidFill>
              </a:rPr>
              <a:t>7</a:t>
            </a:r>
            <a:endParaRPr lang="en-IN" sz="400" dirty="0">
              <a:solidFill>
                <a:schemeClr val="bg1"/>
              </a:solidFill>
            </a:endParaRPr>
          </a:p>
        </p:txBody>
      </p:sp>
      <p:sp>
        <p:nvSpPr>
          <p:cNvPr id="81" name="TextBox 80"/>
          <p:cNvSpPr txBox="1"/>
          <p:nvPr/>
        </p:nvSpPr>
        <p:spPr>
          <a:xfrm>
            <a:off x="7517077" y="6270522"/>
            <a:ext cx="112870" cy="153888"/>
          </a:xfrm>
          <a:prstGeom prst="rect">
            <a:avLst/>
          </a:prstGeom>
          <a:solidFill>
            <a:schemeClr val="tx1"/>
          </a:solidFill>
        </p:spPr>
        <p:txBody>
          <a:bodyPr wrap="square" rtlCol="0">
            <a:spAutoFit/>
          </a:bodyPr>
          <a:lstStyle/>
          <a:p>
            <a:r>
              <a:rPr lang="en-IN" sz="400" dirty="0" smtClean="0">
                <a:solidFill>
                  <a:schemeClr val="bg1"/>
                </a:solidFill>
              </a:rPr>
              <a:t>8</a:t>
            </a:r>
            <a:endParaRPr lang="en-IN" sz="400" dirty="0">
              <a:solidFill>
                <a:schemeClr val="bg1"/>
              </a:solidFill>
            </a:endParaRPr>
          </a:p>
        </p:txBody>
      </p:sp>
      <p:sp>
        <p:nvSpPr>
          <p:cNvPr id="82" name="TextBox 81"/>
          <p:cNvSpPr txBox="1"/>
          <p:nvPr/>
        </p:nvSpPr>
        <p:spPr>
          <a:xfrm>
            <a:off x="8370837" y="6258717"/>
            <a:ext cx="112870" cy="153888"/>
          </a:xfrm>
          <a:prstGeom prst="rect">
            <a:avLst/>
          </a:prstGeom>
          <a:solidFill>
            <a:schemeClr val="tx1"/>
          </a:solidFill>
        </p:spPr>
        <p:txBody>
          <a:bodyPr wrap="square" rtlCol="0">
            <a:spAutoFit/>
          </a:bodyPr>
          <a:lstStyle/>
          <a:p>
            <a:r>
              <a:rPr lang="en-IN" sz="400" dirty="0" smtClean="0">
                <a:solidFill>
                  <a:schemeClr val="bg1"/>
                </a:solidFill>
              </a:rPr>
              <a:t>9</a:t>
            </a:r>
            <a:endParaRPr lang="en-IN" sz="400" dirty="0">
              <a:solidFill>
                <a:schemeClr val="bg1"/>
              </a:solidFill>
            </a:endParaRPr>
          </a:p>
        </p:txBody>
      </p:sp>
      <p:pic>
        <p:nvPicPr>
          <p:cNvPr id="1026" name="Picture 2" descr="Cat Silhouette Images | Free Photos, PNG Stickers, Wallpapers &amp; Backgrounds  - rawpixel"/>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0272" y="6097510"/>
            <a:ext cx="218408" cy="21840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12"/>
          <a:stretch>
            <a:fillRect/>
          </a:stretch>
        </p:blipFill>
        <p:spPr>
          <a:xfrm>
            <a:off x="1961019" y="5910070"/>
            <a:ext cx="406660" cy="242610"/>
          </a:xfrm>
          <a:prstGeom prst="rect">
            <a:avLst/>
          </a:prstGeom>
        </p:spPr>
      </p:pic>
      <p:pic>
        <p:nvPicPr>
          <p:cNvPr id="8" name="Picture 7"/>
          <p:cNvPicPr>
            <a:picLocks noChangeAspect="1"/>
          </p:cNvPicPr>
          <p:nvPr/>
        </p:nvPicPr>
        <p:blipFill rotWithShape="1">
          <a:blip r:embed="rId13"/>
          <a:srcRect l="-3301" t="-9245" r="3301" b="20106"/>
          <a:stretch/>
        </p:blipFill>
        <p:spPr>
          <a:xfrm>
            <a:off x="7127143" y="5753294"/>
            <a:ext cx="288491" cy="257156"/>
          </a:xfrm>
          <a:prstGeom prst="rect">
            <a:avLst/>
          </a:prstGeom>
        </p:spPr>
      </p:pic>
      <p:pic>
        <p:nvPicPr>
          <p:cNvPr id="87" name="Picture 86"/>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522048" y="3739172"/>
            <a:ext cx="784893" cy="1551001"/>
          </a:xfrm>
          <a:prstGeom prst="rect">
            <a:avLst/>
          </a:prstGeom>
        </p:spPr>
      </p:pic>
      <p:pic>
        <p:nvPicPr>
          <p:cNvPr id="88" name="Picture 87"/>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5552189" y="3738585"/>
            <a:ext cx="724609" cy="1472548"/>
          </a:xfrm>
          <a:prstGeom prst="rect">
            <a:avLst/>
          </a:prstGeom>
          <a:ln>
            <a:noFill/>
          </a:ln>
          <a:effectLst>
            <a:softEdge rad="112500"/>
          </a:effectLst>
        </p:spPr>
      </p:pic>
      <p:pic>
        <p:nvPicPr>
          <p:cNvPr id="89" name="Picture 88"/>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482046" y="3744122"/>
            <a:ext cx="782232" cy="1545743"/>
          </a:xfrm>
          <a:prstGeom prst="rect">
            <a:avLst/>
          </a:prstGeom>
        </p:spPr>
      </p:pic>
      <p:pic>
        <p:nvPicPr>
          <p:cNvPr id="90" name="Picture 89"/>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6541029" y="3798175"/>
            <a:ext cx="664265" cy="1437636"/>
          </a:xfrm>
          <a:prstGeom prst="rect">
            <a:avLst/>
          </a:prstGeom>
          <a:ln>
            <a:noFill/>
          </a:ln>
          <a:effectLst>
            <a:softEdge rad="112500"/>
          </a:effectLst>
        </p:spPr>
      </p:pic>
      <p:sp>
        <p:nvSpPr>
          <p:cNvPr id="126" name="TextBox 125"/>
          <p:cNvSpPr txBox="1"/>
          <p:nvPr/>
        </p:nvSpPr>
        <p:spPr>
          <a:xfrm>
            <a:off x="5493208" y="3421705"/>
            <a:ext cx="974603" cy="253916"/>
          </a:xfrm>
          <a:prstGeom prst="rect">
            <a:avLst/>
          </a:prstGeom>
          <a:noFill/>
        </p:spPr>
        <p:txBody>
          <a:bodyPr wrap="square" rtlCol="0">
            <a:spAutoFit/>
          </a:bodyPr>
          <a:lstStyle/>
          <a:p>
            <a:r>
              <a:rPr lang="en-IN" sz="1050" b="1" dirty="0">
                <a:solidFill>
                  <a:schemeClr val="accent5">
                    <a:lumMod val="75000"/>
                  </a:schemeClr>
                </a:solidFill>
              </a:rPr>
              <a:t>Wireframes</a:t>
            </a:r>
            <a:endParaRPr lang="en-IN" sz="1050" b="1" dirty="0"/>
          </a:p>
        </p:txBody>
      </p:sp>
      <p:sp>
        <p:nvSpPr>
          <p:cNvPr id="147" name="TextBox 146"/>
          <p:cNvSpPr txBox="1"/>
          <p:nvPr/>
        </p:nvSpPr>
        <p:spPr>
          <a:xfrm>
            <a:off x="47630" y="3382677"/>
            <a:ext cx="974603" cy="415498"/>
          </a:xfrm>
          <a:prstGeom prst="rect">
            <a:avLst/>
          </a:prstGeom>
          <a:noFill/>
        </p:spPr>
        <p:txBody>
          <a:bodyPr wrap="square" rtlCol="0">
            <a:spAutoFit/>
          </a:bodyPr>
          <a:lstStyle/>
          <a:p>
            <a:r>
              <a:rPr lang="en-IN" sz="1050" b="1" dirty="0" smtClean="0">
                <a:solidFill>
                  <a:schemeClr val="accent5">
                    <a:lumMod val="75000"/>
                  </a:schemeClr>
                </a:solidFill>
              </a:rPr>
              <a:t>Big</a:t>
            </a:r>
            <a:br>
              <a:rPr lang="en-IN" sz="1050" b="1" dirty="0" smtClean="0">
                <a:solidFill>
                  <a:schemeClr val="accent5">
                    <a:lumMod val="75000"/>
                  </a:schemeClr>
                </a:solidFill>
              </a:rPr>
            </a:br>
            <a:r>
              <a:rPr lang="en-IN" sz="1050" b="1" dirty="0" smtClean="0"/>
              <a:t>Picture</a:t>
            </a:r>
            <a:endParaRPr lang="en-IN" sz="1050" b="1" dirty="0"/>
          </a:p>
        </p:txBody>
      </p:sp>
      <p:sp>
        <p:nvSpPr>
          <p:cNvPr id="9" name="Rectangle 8"/>
          <p:cNvSpPr/>
          <p:nvPr/>
        </p:nvSpPr>
        <p:spPr>
          <a:xfrm>
            <a:off x="1046546" y="3431211"/>
            <a:ext cx="1983522" cy="1092607"/>
          </a:xfrm>
          <a:prstGeom prst="rect">
            <a:avLst/>
          </a:prstGeom>
        </p:spPr>
        <p:txBody>
          <a:bodyPr wrap="square">
            <a:spAutoFit/>
          </a:bodyPr>
          <a:lstStyle/>
          <a:p>
            <a:r>
              <a:rPr lang="en-US" sz="1100" b="1" dirty="0"/>
              <a:t>Core User </a:t>
            </a:r>
            <a:r>
              <a:rPr lang="en-US" sz="1100" b="1" dirty="0" smtClean="0"/>
              <a:t>Experience</a:t>
            </a:r>
          </a:p>
          <a:p>
            <a:pPr marL="171450" indent="-171450">
              <a:buFont typeface="Arial" panose="020B0604020202020204" pitchFamily="34" charset="0"/>
              <a:buChar char="•"/>
            </a:pPr>
            <a:r>
              <a:rPr lang="en-US" sz="900" dirty="0"/>
              <a:t>Unified </a:t>
            </a:r>
            <a:r>
              <a:rPr lang="en-US" sz="900" dirty="0" smtClean="0"/>
              <a:t>Search</a:t>
            </a:r>
          </a:p>
          <a:p>
            <a:pPr marL="171450" indent="-171450">
              <a:buFont typeface="Arial" panose="020B0604020202020204" pitchFamily="34" charset="0"/>
              <a:buChar char="•"/>
            </a:pPr>
            <a:r>
              <a:rPr lang="en-IN" sz="900" dirty="0"/>
              <a:t>Side-by-Side </a:t>
            </a:r>
            <a:r>
              <a:rPr lang="en-IN" sz="900" dirty="0" smtClean="0"/>
              <a:t>Comparison</a:t>
            </a:r>
          </a:p>
          <a:p>
            <a:pPr marL="171450" indent="-171450">
              <a:buFont typeface="Arial" panose="020B0604020202020204" pitchFamily="34" charset="0"/>
              <a:buChar char="•"/>
            </a:pPr>
            <a:r>
              <a:rPr lang="en-US" sz="900" dirty="0"/>
              <a:t>Seamless Ordering </a:t>
            </a:r>
            <a:r>
              <a:rPr lang="en-US" sz="900" dirty="0" smtClean="0"/>
              <a:t>Process</a:t>
            </a:r>
          </a:p>
          <a:p>
            <a:pPr marL="171450" indent="-171450">
              <a:buFont typeface="Arial" panose="020B0604020202020204" pitchFamily="34" charset="0"/>
              <a:buChar char="•"/>
            </a:pPr>
            <a:r>
              <a:rPr lang="en-IN" sz="900" dirty="0"/>
              <a:t>Real-Time Order </a:t>
            </a:r>
            <a:r>
              <a:rPr lang="en-IN" sz="900" dirty="0" smtClean="0"/>
              <a:t>Tracking</a:t>
            </a:r>
          </a:p>
          <a:p>
            <a:pPr marL="171450" indent="-171450">
              <a:buFont typeface="Arial" panose="020B0604020202020204" pitchFamily="34" charset="0"/>
              <a:buChar char="•"/>
            </a:pPr>
            <a:r>
              <a:rPr lang="en-IN" sz="900" dirty="0"/>
              <a:t>Personalized </a:t>
            </a:r>
            <a:r>
              <a:rPr lang="en-IN" sz="900" dirty="0" smtClean="0"/>
              <a:t>Experience</a:t>
            </a:r>
          </a:p>
          <a:p>
            <a:pPr marL="171450" indent="-171450">
              <a:buFont typeface="Arial" panose="020B0604020202020204" pitchFamily="34" charset="0"/>
              <a:buChar char="•"/>
            </a:pPr>
            <a:r>
              <a:rPr lang="en-IN" sz="900" dirty="0"/>
              <a:t>Deals and Discounts Integration</a:t>
            </a:r>
            <a:endParaRPr lang="en-US" sz="900" dirty="0"/>
          </a:p>
        </p:txBody>
      </p:sp>
      <p:sp>
        <p:nvSpPr>
          <p:cNvPr id="11" name="Rectangle 10"/>
          <p:cNvSpPr/>
          <p:nvPr/>
        </p:nvSpPr>
        <p:spPr>
          <a:xfrm>
            <a:off x="1029030" y="4526402"/>
            <a:ext cx="2184510" cy="815608"/>
          </a:xfrm>
          <a:prstGeom prst="rect">
            <a:avLst/>
          </a:prstGeom>
        </p:spPr>
        <p:txBody>
          <a:bodyPr wrap="square">
            <a:spAutoFit/>
          </a:bodyPr>
          <a:lstStyle/>
          <a:p>
            <a:r>
              <a:rPr lang="en-IN" sz="1100" b="1" dirty="0"/>
              <a:t>Main </a:t>
            </a:r>
            <a:r>
              <a:rPr lang="en-IN" sz="1100" b="1" dirty="0" smtClean="0"/>
              <a:t>Features</a:t>
            </a:r>
          </a:p>
          <a:p>
            <a:pPr marL="171450" indent="-171450">
              <a:buFont typeface="Arial" panose="020B0604020202020204" pitchFamily="34" charset="0"/>
              <a:buChar char="•"/>
            </a:pPr>
            <a:r>
              <a:rPr lang="en-IN" sz="900" dirty="0"/>
              <a:t>Multi-Platform Search and </a:t>
            </a:r>
            <a:r>
              <a:rPr lang="en-IN" sz="900" dirty="0" smtClean="0"/>
              <a:t>Compare</a:t>
            </a:r>
          </a:p>
          <a:p>
            <a:pPr marL="171450" indent="-171450">
              <a:buFont typeface="Arial" panose="020B0604020202020204" pitchFamily="34" charset="0"/>
              <a:buChar char="•"/>
            </a:pPr>
            <a:r>
              <a:rPr lang="en-IN" sz="900" dirty="0"/>
              <a:t>Dietary Filters and </a:t>
            </a:r>
            <a:r>
              <a:rPr lang="en-IN" sz="900" dirty="0" smtClean="0"/>
              <a:t>Customizations</a:t>
            </a:r>
          </a:p>
          <a:p>
            <a:pPr marL="171450" indent="-171450">
              <a:buFont typeface="Arial" panose="020B0604020202020204" pitchFamily="34" charset="0"/>
              <a:buChar char="•"/>
            </a:pPr>
            <a:r>
              <a:rPr lang="en-US" sz="900" dirty="0"/>
              <a:t>Order History and Quick </a:t>
            </a:r>
            <a:r>
              <a:rPr lang="en-US" sz="900" dirty="0" smtClean="0"/>
              <a:t>Reorder</a:t>
            </a:r>
          </a:p>
          <a:p>
            <a:pPr marL="171450" indent="-171450">
              <a:buFont typeface="Arial" panose="020B0604020202020204" pitchFamily="34" charset="0"/>
              <a:buChar char="•"/>
            </a:pPr>
            <a:r>
              <a:rPr lang="en-IN" sz="900" dirty="0"/>
              <a:t>Family-Friendly Options </a:t>
            </a:r>
            <a:endParaRPr lang="en-IN" sz="900" b="1" dirty="0"/>
          </a:p>
        </p:txBody>
      </p:sp>
      <p:sp>
        <p:nvSpPr>
          <p:cNvPr id="12" name="Rectangle 11"/>
          <p:cNvSpPr/>
          <p:nvPr/>
        </p:nvSpPr>
        <p:spPr>
          <a:xfrm>
            <a:off x="69066" y="3780802"/>
            <a:ext cx="836105" cy="1615827"/>
          </a:xfrm>
          <a:prstGeom prst="rect">
            <a:avLst/>
          </a:prstGeom>
        </p:spPr>
        <p:txBody>
          <a:bodyPr wrap="square">
            <a:spAutoFit/>
          </a:bodyPr>
          <a:lstStyle/>
          <a:p>
            <a:r>
              <a:rPr lang="en-US" sz="900" dirty="0" smtClean="0"/>
              <a:t>A </a:t>
            </a:r>
            <a:r>
              <a:rPr lang="en-US" sz="900" dirty="0"/>
              <a:t>single-point food delivery comparison application designed to make life easier by giving the big picture in one </a:t>
            </a:r>
            <a:r>
              <a:rPr lang="en-US" sz="900" dirty="0" smtClean="0"/>
              <a:t>place.</a:t>
            </a:r>
            <a:endParaRPr lang="en-IN" sz="900" dirty="0"/>
          </a:p>
        </p:txBody>
      </p:sp>
      <p:sp>
        <p:nvSpPr>
          <p:cNvPr id="14" name="Rectangle 13"/>
          <p:cNvSpPr/>
          <p:nvPr/>
        </p:nvSpPr>
        <p:spPr>
          <a:xfrm>
            <a:off x="3209832" y="3583400"/>
            <a:ext cx="1957820" cy="1754326"/>
          </a:xfrm>
          <a:prstGeom prst="rect">
            <a:avLst/>
          </a:prstGeom>
        </p:spPr>
        <p:txBody>
          <a:bodyPr wrap="square">
            <a:spAutoFit/>
          </a:bodyPr>
          <a:lstStyle/>
          <a:p>
            <a:r>
              <a:rPr lang="en-US" sz="900" b="1" u="sng" dirty="0" smtClean="0"/>
              <a:t>Users Activity</a:t>
            </a:r>
            <a:r>
              <a:rPr lang="en-US" sz="900" b="1" dirty="0" smtClean="0"/>
              <a:t>: </a:t>
            </a:r>
            <a:r>
              <a:rPr lang="en-US" sz="900" dirty="0" smtClean="0"/>
              <a:t>Reach 2000 daily active users</a:t>
            </a:r>
          </a:p>
          <a:p>
            <a:r>
              <a:rPr lang="en-US" sz="900" dirty="0" smtClean="0"/>
              <a:t>User retention rate &gt; 55%</a:t>
            </a:r>
          </a:p>
          <a:p>
            <a:r>
              <a:rPr lang="en-US" sz="900" dirty="0" smtClean="0"/>
              <a:t>Monthly 20% new users added</a:t>
            </a:r>
          </a:p>
          <a:p>
            <a:r>
              <a:rPr lang="en-US" sz="900" b="1" u="sng" dirty="0" smtClean="0"/>
              <a:t>Conversion rate</a:t>
            </a:r>
            <a:r>
              <a:rPr lang="en-US" sz="900" dirty="0" smtClean="0"/>
              <a:t>: Convert 10% of users quarterly from free to paid</a:t>
            </a:r>
          </a:p>
          <a:p>
            <a:r>
              <a:rPr lang="en-US" sz="900" dirty="0" smtClean="0"/>
              <a:t>Monetize anonymized user data</a:t>
            </a:r>
          </a:p>
          <a:p>
            <a:r>
              <a:rPr lang="en-IN" sz="900" dirty="0" smtClean="0"/>
              <a:t>Reduce food search and order time by 30% annually</a:t>
            </a:r>
          </a:p>
          <a:p>
            <a:r>
              <a:rPr lang="en-IN" sz="900" dirty="0" smtClean="0"/>
              <a:t>Implement location based alerts for best meal items from around 5 miles radius</a:t>
            </a:r>
            <a:endParaRPr lang="en-IN" sz="900" dirty="0"/>
          </a:p>
        </p:txBody>
      </p:sp>
      <p:sp>
        <p:nvSpPr>
          <p:cNvPr id="148" name="TextBox 147"/>
          <p:cNvSpPr txBox="1"/>
          <p:nvPr/>
        </p:nvSpPr>
        <p:spPr>
          <a:xfrm>
            <a:off x="3205340" y="3398586"/>
            <a:ext cx="1900294" cy="253916"/>
          </a:xfrm>
          <a:prstGeom prst="rect">
            <a:avLst/>
          </a:prstGeom>
          <a:noFill/>
        </p:spPr>
        <p:txBody>
          <a:bodyPr wrap="square" rtlCol="0">
            <a:spAutoFit/>
          </a:bodyPr>
          <a:lstStyle/>
          <a:p>
            <a:r>
              <a:rPr lang="en-IN" sz="1050" b="1" dirty="0" smtClean="0">
                <a:solidFill>
                  <a:schemeClr val="accent5">
                    <a:lumMod val="75000"/>
                  </a:schemeClr>
                </a:solidFill>
              </a:rPr>
              <a:t>Success </a:t>
            </a:r>
            <a:r>
              <a:rPr lang="en-IN" sz="1050" b="1" dirty="0" smtClean="0"/>
              <a:t>Metrics</a:t>
            </a:r>
            <a:endParaRPr lang="en-IN" sz="1050" b="1" dirty="0"/>
          </a:p>
        </p:txBody>
      </p:sp>
      <p:sp>
        <p:nvSpPr>
          <p:cNvPr id="152" name="Rectangle 151"/>
          <p:cNvSpPr/>
          <p:nvPr/>
        </p:nvSpPr>
        <p:spPr>
          <a:xfrm>
            <a:off x="8047158" y="3378266"/>
            <a:ext cx="288952" cy="2048778"/>
          </a:xfrm>
          <a:prstGeom prst="rect">
            <a:avLst/>
          </a:prstGeom>
          <a:solidFill>
            <a:srgbClr val="2D251F"/>
          </a:solidFill>
          <a:ln>
            <a:solidFill>
              <a:srgbClr val="2D25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9" name="Rectangle 148"/>
          <p:cNvSpPr/>
          <p:nvPr/>
        </p:nvSpPr>
        <p:spPr>
          <a:xfrm>
            <a:off x="3200024" y="3367430"/>
            <a:ext cx="2058570" cy="2099560"/>
          </a:xfrm>
          <a:prstGeom prst="rect">
            <a:avLst/>
          </a:prstGeom>
          <a:solidFill>
            <a:schemeClr val="accent6">
              <a:lumMod val="50000"/>
              <a:alpha val="1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a:p>
        </p:txBody>
      </p:sp>
      <p:sp>
        <p:nvSpPr>
          <p:cNvPr id="15" name="Rectangle 14"/>
          <p:cNvSpPr/>
          <p:nvPr/>
        </p:nvSpPr>
        <p:spPr>
          <a:xfrm>
            <a:off x="827322" y="3373236"/>
            <a:ext cx="249250" cy="2074128"/>
          </a:xfrm>
          <a:prstGeom prst="rect">
            <a:avLst/>
          </a:prstGeom>
          <a:gradFill flip="none" rotWithShape="1">
            <a:gsLst>
              <a:gs pos="0">
                <a:srgbClr val="3C2C24"/>
              </a:gs>
              <a:gs pos="100000">
                <a:srgbClr val="2D251F"/>
              </a:gs>
            </a:gsLst>
            <a:lin ang="10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96" name="Picture 95"/>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8252322" y="3748343"/>
            <a:ext cx="763579" cy="1540252"/>
          </a:xfrm>
          <a:prstGeom prst="rect">
            <a:avLst/>
          </a:prstGeom>
        </p:spPr>
      </p:pic>
      <p:pic>
        <p:nvPicPr>
          <p:cNvPr id="125" name="Picture 124"/>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8309607" y="3799163"/>
            <a:ext cx="682250" cy="1449846"/>
          </a:xfrm>
          <a:prstGeom prst="rect">
            <a:avLst/>
          </a:prstGeom>
          <a:ln>
            <a:noFill/>
          </a:ln>
          <a:effectLst>
            <a:softEdge rad="112500"/>
          </a:effectLst>
        </p:spPr>
      </p:pic>
      <p:pic>
        <p:nvPicPr>
          <p:cNvPr id="98" name="Picture 97"/>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380733" y="3752152"/>
            <a:ext cx="770591" cy="1554395"/>
          </a:xfrm>
          <a:prstGeom prst="rect">
            <a:avLst/>
          </a:prstGeom>
        </p:spPr>
      </p:pic>
      <p:pic>
        <p:nvPicPr>
          <p:cNvPr id="99" name="Picture 98"/>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7429632" y="3790231"/>
            <a:ext cx="690136" cy="1478137"/>
          </a:xfrm>
          <a:prstGeom prst="rect">
            <a:avLst/>
          </a:prstGeom>
          <a:ln>
            <a:noFill/>
          </a:ln>
          <a:effectLst>
            <a:softEdge rad="112500"/>
          </a:effectLst>
        </p:spPr>
      </p:pic>
    </p:spTree>
    <p:extLst>
      <p:ext uri="{BB962C8B-B14F-4D97-AF65-F5344CB8AC3E}">
        <p14:creationId xmlns:p14="http://schemas.microsoft.com/office/powerpoint/2010/main" val="1280416759"/>
      </p:ext>
    </p:extLst>
  </p:cSld>
  <p:clrMapOvr>
    <a:masterClrMapping/>
  </p:clrMapOvr>
  <p:transition spd="slow">
    <p:push dir="u"/>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633007" y="3107184"/>
            <a:ext cx="3877986" cy="923330"/>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5400" b="1" cap="none" spc="0" dirty="0" smtClean="0">
                <a:ln/>
                <a:solidFill>
                  <a:schemeClr val="accent3"/>
                </a:solidFill>
                <a:effectLst/>
              </a:rPr>
              <a:t>Thank you!</a:t>
            </a:r>
            <a:endParaRPr lang="en-US" sz="5400" b="1" cap="none" spc="0" dirty="0">
              <a:ln/>
              <a:solidFill>
                <a:schemeClr val="accent3"/>
              </a:solidFill>
              <a:effectLst/>
            </a:endParaRPr>
          </a:p>
        </p:txBody>
      </p:sp>
    </p:spTree>
    <p:extLst>
      <p:ext uri="{BB962C8B-B14F-4D97-AF65-F5344CB8AC3E}">
        <p14:creationId xmlns:p14="http://schemas.microsoft.com/office/powerpoint/2010/main" val="3154192986"/>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0091" y="76200"/>
            <a:ext cx="7123817" cy="816935"/>
          </a:xfrm>
        </p:spPr>
        <p:txBody>
          <a:bodyPr>
            <a:normAutofit/>
          </a:bodyPr>
          <a:lstStyle/>
          <a:p>
            <a:pPr algn="l"/>
            <a:r>
              <a:rPr lang="en-IN" sz="4000" b="1" dirty="0">
                <a:solidFill>
                  <a:srgbClr val="F98657"/>
                </a:solidFill>
              </a:rPr>
              <a:t>Deliver</a:t>
            </a:r>
            <a:r>
              <a:rPr lang="en-IN" sz="4000" b="1" dirty="0"/>
              <a:t>Ease</a:t>
            </a:r>
          </a:p>
        </p:txBody>
      </p:sp>
      <p:sp>
        <p:nvSpPr>
          <p:cNvPr id="3" name="Content Placeholder 2"/>
          <p:cNvSpPr>
            <a:spLocks noGrp="1"/>
          </p:cNvSpPr>
          <p:nvPr>
            <p:ph idx="1"/>
          </p:nvPr>
        </p:nvSpPr>
        <p:spPr>
          <a:xfrm>
            <a:off x="1010092" y="990600"/>
            <a:ext cx="7265808" cy="5480846"/>
          </a:xfrm>
        </p:spPr>
        <p:txBody>
          <a:bodyPr anchor="t">
            <a:noAutofit/>
          </a:bodyPr>
          <a:lstStyle/>
          <a:p>
            <a:r>
              <a:rPr lang="en-IN" b="1" dirty="0" smtClean="0"/>
              <a:t>Vision:</a:t>
            </a:r>
            <a:r>
              <a:rPr lang="en-IN" dirty="0" smtClean="0"/>
              <a:t> </a:t>
            </a:r>
            <a:r>
              <a:rPr lang="en-IN" dirty="0">
                <a:ea typeface="Segoe UI Black" panose="020B0A02040204020203" pitchFamily="34" charset="0"/>
              </a:rPr>
              <a:t>DeliverEase aims to be a quick, hassle free, </a:t>
            </a:r>
            <a:r>
              <a:rPr lang="en-IN" dirty="0" smtClean="0">
                <a:ea typeface="Segoe UI Black" panose="020B0A02040204020203" pitchFamily="34" charset="0"/>
              </a:rPr>
              <a:t>and trusted one-stop </a:t>
            </a:r>
            <a:r>
              <a:rPr lang="en-IN" dirty="0">
                <a:ea typeface="Segoe UI Black" panose="020B0A02040204020203" pitchFamily="34" charset="0"/>
              </a:rPr>
              <a:t>solution for consumers to compare real-time food delivery service pricing, wait times and personalized promotions offered by multiple food delivery services such as GrubHub, UberEATS, etc. on the go. With a vision to capture more than 90% of the market share </a:t>
            </a:r>
            <a:r>
              <a:rPr lang="en-IN" dirty="0" smtClean="0">
                <a:ea typeface="Segoe UI Black" panose="020B0A02040204020203" pitchFamily="34" charset="0"/>
              </a:rPr>
              <a:t>by the end of 2025.</a:t>
            </a:r>
          </a:p>
          <a:p>
            <a:endParaRPr lang="en-IN" sz="900" dirty="0">
              <a:ea typeface="Segoe UI Black" panose="020B0A02040204020203" pitchFamily="34" charset="0"/>
            </a:endParaRPr>
          </a:p>
          <a:p>
            <a:r>
              <a:rPr lang="en-IN" dirty="0" smtClean="0">
                <a:ea typeface="Segoe UI Black" panose="020B0A02040204020203" pitchFamily="34" charset="0"/>
              </a:rPr>
              <a:t>Following are the </a:t>
            </a:r>
            <a:r>
              <a:rPr lang="en-IN" b="1" dirty="0" smtClean="0">
                <a:ea typeface="Segoe UI Black" panose="020B0A02040204020203" pitchFamily="34" charset="0"/>
              </a:rPr>
              <a:t>goals </a:t>
            </a:r>
            <a:r>
              <a:rPr lang="en-IN" dirty="0" smtClean="0">
                <a:ea typeface="Segoe UI Black" panose="020B0A02040204020203" pitchFamily="34" charset="0"/>
              </a:rPr>
              <a:t>that we aim to achieve:</a:t>
            </a:r>
          </a:p>
          <a:p>
            <a:pPr lvl="1"/>
            <a:r>
              <a:rPr lang="en-IN" dirty="0">
                <a:ea typeface="Segoe UI Black" panose="020B0A02040204020203" pitchFamily="34" charset="0"/>
              </a:rPr>
              <a:t>S</a:t>
            </a:r>
            <a:r>
              <a:rPr lang="en-IN" dirty="0" smtClean="0">
                <a:ea typeface="Segoe UI Black" panose="020B0A02040204020203" pitchFamily="34" charset="0"/>
              </a:rPr>
              <a:t>ave valuable user time </a:t>
            </a:r>
          </a:p>
          <a:p>
            <a:pPr lvl="1"/>
            <a:r>
              <a:rPr lang="en-IN" dirty="0">
                <a:ea typeface="Segoe UI Black" panose="020B0A02040204020203" pitchFamily="34" charset="0"/>
              </a:rPr>
              <a:t>M</a:t>
            </a:r>
            <a:r>
              <a:rPr lang="en-IN" dirty="0" smtClean="0">
                <a:ea typeface="Segoe UI Black" panose="020B0A02040204020203" pitchFamily="34" charset="0"/>
              </a:rPr>
              <a:t>inimize the hassle of navigating through multiple apps</a:t>
            </a:r>
          </a:p>
          <a:p>
            <a:pPr lvl="1"/>
            <a:r>
              <a:rPr lang="en-IN" dirty="0" smtClean="0">
                <a:ea typeface="Segoe UI Black" panose="020B0A02040204020203" pitchFamily="34" charset="0"/>
              </a:rPr>
              <a:t>Quickly order their daily/weekly meal plans with minimal system interaction </a:t>
            </a:r>
          </a:p>
          <a:p>
            <a:pPr lvl="1"/>
            <a:r>
              <a:rPr lang="en-IN" dirty="0">
                <a:ea typeface="Segoe UI Black" panose="020B0A02040204020203" pitchFamily="34" charset="0"/>
              </a:rPr>
              <a:t>U</a:t>
            </a:r>
            <a:r>
              <a:rPr lang="en-IN" dirty="0" smtClean="0">
                <a:ea typeface="Segoe UI Black" panose="020B0A02040204020203" pitchFamily="34" charset="0"/>
              </a:rPr>
              <a:t>ser friendly user interface</a:t>
            </a:r>
          </a:p>
          <a:p>
            <a:pPr lvl="1"/>
            <a:r>
              <a:rPr lang="en-IN" dirty="0" smtClean="0">
                <a:ea typeface="Segoe UI Black" panose="020B0A02040204020203" pitchFamily="34" charset="0"/>
              </a:rPr>
              <a:t>Best in class privacy and security features</a:t>
            </a:r>
          </a:p>
        </p:txBody>
      </p:sp>
      <p:sp>
        <p:nvSpPr>
          <p:cNvPr id="4" name="Rectangle 3"/>
          <p:cNvSpPr/>
          <p:nvPr/>
        </p:nvSpPr>
        <p:spPr>
          <a:xfrm>
            <a:off x="4082371" y="105175"/>
            <a:ext cx="1490536" cy="523220"/>
          </a:xfrm>
          <a:prstGeom prst="rect">
            <a:avLst/>
          </a:prstGeom>
        </p:spPr>
        <p:txBody>
          <a:bodyPr wrap="none">
            <a:spAutoFit/>
          </a:bodyPr>
          <a:lstStyle/>
          <a:p>
            <a:r>
              <a:rPr lang="en-IN" sz="1400" b="1" dirty="0"/>
              <a:t>Every Meal, </a:t>
            </a:r>
            <a:endParaRPr lang="en-IN" sz="1400" b="1" dirty="0" smtClean="0"/>
          </a:p>
          <a:p>
            <a:r>
              <a:rPr lang="en-IN" sz="1400" b="1" dirty="0" smtClean="0"/>
              <a:t>One </a:t>
            </a:r>
            <a:r>
              <a:rPr lang="en-IN" sz="1400" b="1" dirty="0"/>
              <a:t>App </a:t>
            </a:r>
            <a:r>
              <a:rPr lang="en-IN" sz="1400" b="1" dirty="0" smtClean="0"/>
              <a:t>Away!</a:t>
            </a:r>
            <a:endParaRPr lang="en-IN" sz="1400" dirty="0"/>
          </a:p>
        </p:txBody>
      </p:sp>
      <p:cxnSp>
        <p:nvCxnSpPr>
          <p:cNvPr id="6" name="Straight Connector 5"/>
          <p:cNvCxnSpPr/>
          <p:nvPr/>
        </p:nvCxnSpPr>
        <p:spPr>
          <a:xfrm>
            <a:off x="4082371" y="142240"/>
            <a:ext cx="0" cy="444500"/>
          </a:xfrm>
          <a:prstGeom prst="line">
            <a:avLst/>
          </a:prstGeom>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1756241028"/>
      </p:ext>
    </p:extLst>
  </p:cSld>
  <p:clrMapOvr>
    <a:masterClrMapping/>
  </p:clrMapOvr>
  <p:transition spd="slow">
    <p:wip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0091" y="76200"/>
            <a:ext cx="7123817" cy="816935"/>
          </a:xfrm>
        </p:spPr>
        <p:txBody>
          <a:bodyPr>
            <a:normAutofit/>
          </a:bodyPr>
          <a:lstStyle/>
          <a:p>
            <a:pPr algn="l"/>
            <a:r>
              <a:rPr lang="en-IN" sz="4000" b="1" dirty="0" smtClean="0">
                <a:solidFill>
                  <a:srgbClr val="F98657"/>
                </a:solidFill>
              </a:rPr>
              <a:t>Big </a:t>
            </a:r>
            <a:r>
              <a:rPr lang="en-IN" sz="4000" b="1" dirty="0" smtClean="0"/>
              <a:t>Picture</a:t>
            </a:r>
            <a:endParaRPr lang="en-IN" sz="4000" b="1" dirty="0"/>
          </a:p>
        </p:txBody>
      </p:sp>
      <p:sp>
        <p:nvSpPr>
          <p:cNvPr id="3" name="Content Placeholder 2"/>
          <p:cNvSpPr>
            <a:spLocks noGrp="1"/>
          </p:cNvSpPr>
          <p:nvPr>
            <p:ph idx="1"/>
          </p:nvPr>
        </p:nvSpPr>
        <p:spPr>
          <a:xfrm>
            <a:off x="1010092" y="990600"/>
            <a:ext cx="7265808" cy="5480846"/>
          </a:xfrm>
        </p:spPr>
        <p:txBody>
          <a:bodyPr anchor="t">
            <a:noAutofit/>
          </a:bodyPr>
          <a:lstStyle/>
          <a:p>
            <a:r>
              <a:rPr lang="en-US" b="1" dirty="0"/>
              <a:t>Overview: </a:t>
            </a:r>
            <a:r>
              <a:rPr lang="en-US" b="1" dirty="0" smtClean="0"/>
              <a:t>DeliverEase</a:t>
            </a:r>
            <a:r>
              <a:rPr lang="en-US" dirty="0" smtClean="0"/>
              <a:t> </a:t>
            </a:r>
            <a:r>
              <a:rPr lang="en-US" dirty="0"/>
              <a:t>is a single-point food delivery comparison application designed to make life easier by giving the big picture in one place. Aggregating from major delivery platforms like </a:t>
            </a:r>
            <a:r>
              <a:rPr lang="en-US" dirty="0" err="1"/>
              <a:t>Grubhub</a:t>
            </a:r>
            <a:r>
              <a:rPr lang="en-US" dirty="0"/>
              <a:t>, </a:t>
            </a:r>
            <a:r>
              <a:rPr lang="en-US" dirty="0" err="1"/>
              <a:t>DoorDash</a:t>
            </a:r>
            <a:r>
              <a:rPr lang="en-US" dirty="0"/>
              <a:t>, and </a:t>
            </a:r>
            <a:r>
              <a:rPr lang="en-US" dirty="0" err="1"/>
              <a:t>UberEATS</a:t>
            </a:r>
            <a:r>
              <a:rPr lang="en-US" dirty="0"/>
              <a:t>, it helps a user make quicker, more affordable decisions without having to toggle between applications. DeliverEase focuses on speed, cost savings, and ease of ordering-features that best match what a user needs</a:t>
            </a:r>
            <a:r>
              <a:rPr lang="en-US" dirty="0" smtClean="0"/>
              <a:t>.</a:t>
            </a:r>
          </a:p>
          <a:p>
            <a:r>
              <a:rPr lang="en-US" b="1" dirty="0" smtClean="0"/>
              <a:t>Core </a:t>
            </a:r>
            <a:r>
              <a:rPr lang="en-US" b="1" dirty="0"/>
              <a:t>User Experience</a:t>
            </a:r>
          </a:p>
          <a:p>
            <a:pPr marL="345234" indent="-342900">
              <a:buFont typeface="+mj-lt"/>
              <a:buAutoNum type="arabicPeriod"/>
            </a:pPr>
            <a:r>
              <a:rPr lang="en-US" sz="1600" b="1" dirty="0"/>
              <a:t>Unified Search</a:t>
            </a:r>
            <a:r>
              <a:rPr lang="en-US" sz="1600" dirty="0"/>
              <a:t>: Users can search for specific restaurants, cuisines, or items, and DeliverEase retrieves options from all linked platforms. The app uses fuzzy search to simplify finding items without needing exact names, allowing users to type in broad terms like "veggie pizza" or "taco</a:t>
            </a:r>
            <a:r>
              <a:rPr lang="en-US" sz="1600" dirty="0" smtClean="0"/>
              <a:t>".</a:t>
            </a:r>
            <a:endParaRPr lang="en-US" sz="1600" dirty="0"/>
          </a:p>
          <a:p>
            <a:pPr marL="345234" indent="-342900">
              <a:buFont typeface="+mj-lt"/>
              <a:buAutoNum type="arabicPeriod"/>
            </a:pPr>
            <a:r>
              <a:rPr lang="en-US" sz="1600" b="1" dirty="0"/>
              <a:t>Side-by-Side Comparison</a:t>
            </a:r>
            <a:r>
              <a:rPr lang="en-US" sz="1600" dirty="0"/>
              <a:t>: </a:t>
            </a:r>
            <a:r>
              <a:rPr lang="en-US" sz="1600" dirty="0" err="1"/>
              <a:t>DeliverEase’s</a:t>
            </a:r>
            <a:r>
              <a:rPr lang="en-US" sz="1600" dirty="0"/>
              <a:t> key feature is its comparison tool, where users view side-by-side delivery times, fees, and any promotions across platforms. This is essential for saving both time and money, especially for users looking for the best deal or the fastest </a:t>
            </a:r>
            <a:r>
              <a:rPr lang="en-US" sz="1600" dirty="0" smtClean="0"/>
              <a:t>delivery.</a:t>
            </a:r>
            <a:endParaRPr lang="en-US" sz="1600" dirty="0"/>
          </a:p>
        </p:txBody>
      </p:sp>
    </p:spTree>
    <p:extLst>
      <p:ext uri="{BB962C8B-B14F-4D97-AF65-F5344CB8AC3E}">
        <p14:creationId xmlns:p14="http://schemas.microsoft.com/office/powerpoint/2010/main" val="920971440"/>
      </p:ext>
    </p:extLst>
  </p:cSld>
  <p:clrMapOvr>
    <a:masterClrMapping/>
  </p:clrMapOvr>
  <p:transition spd="med">
    <p:pull/>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0091" y="76200"/>
            <a:ext cx="7123817" cy="816935"/>
          </a:xfrm>
        </p:spPr>
        <p:txBody>
          <a:bodyPr>
            <a:normAutofit/>
          </a:bodyPr>
          <a:lstStyle/>
          <a:p>
            <a:pPr algn="l"/>
            <a:r>
              <a:rPr lang="en-IN" sz="4000" b="1" dirty="0" smtClean="0">
                <a:solidFill>
                  <a:srgbClr val="F98657"/>
                </a:solidFill>
              </a:rPr>
              <a:t>Big </a:t>
            </a:r>
            <a:r>
              <a:rPr lang="en-IN" sz="4000" b="1" dirty="0" smtClean="0"/>
              <a:t>Picture (</a:t>
            </a:r>
            <a:r>
              <a:rPr lang="en-IN" sz="4000" b="1" dirty="0" err="1" smtClean="0"/>
              <a:t>Contd</a:t>
            </a:r>
            <a:r>
              <a:rPr lang="en-IN" sz="4000" b="1" dirty="0" smtClean="0"/>
              <a:t>…)</a:t>
            </a:r>
            <a:endParaRPr lang="en-IN" sz="4000" b="1" dirty="0"/>
          </a:p>
        </p:txBody>
      </p:sp>
      <p:sp>
        <p:nvSpPr>
          <p:cNvPr id="3" name="Content Placeholder 2"/>
          <p:cNvSpPr>
            <a:spLocks noGrp="1"/>
          </p:cNvSpPr>
          <p:nvPr>
            <p:ph idx="1"/>
          </p:nvPr>
        </p:nvSpPr>
        <p:spPr>
          <a:xfrm>
            <a:off x="1010092" y="990600"/>
            <a:ext cx="7265808" cy="5480846"/>
          </a:xfrm>
        </p:spPr>
        <p:txBody>
          <a:bodyPr anchor="t">
            <a:noAutofit/>
          </a:bodyPr>
          <a:lstStyle/>
          <a:p>
            <a:pPr marL="345234" indent="-342900">
              <a:buFont typeface="+mj-lt"/>
              <a:buAutoNum type="arabicPeriod" startAt="4"/>
            </a:pPr>
            <a:r>
              <a:rPr lang="en-US" sz="1600" b="1" dirty="0"/>
              <a:t>Seamless Ordering Process</a:t>
            </a:r>
            <a:r>
              <a:rPr lang="en-US" sz="1600" dirty="0"/>
              <a:t>: Users add items to their DeliverEase cart and then select the desired delivery service at checkout. DeliverEase transfers the order to the chosen platform, populating the items automatically in the external app, eliminating the need to re-enter information.</a:t>
            </a:r>
          </a:p>
          <a:p>
            <a:pPr marL="345234" indent="-342900">
              <a:buFont typeface="+mj-lt"/>
              <a:buAutoNum type="arabicPeriod" startAt="4"/>
            </a:pPr>
            <a:r>
              <a:rPr lang="en-US" sz="1600" b="1" dirty="0"/>
              <a:t>Real-Time Order Tracking</a:t>
            </a:r>
            <a:r>
              <a:rPr lang="en-US" sz="1600" dirty="0"/>
              <a:t>: After ordering, users receive real-time updates on their delivery status, from confirmation to arrival, including estimated delivery times and live tracking on a map.</a:t>
            </a:r>
          </a:p>
          <a:p>
            <a:pPr marL="345234" indent="-342900">
              <a:buFont typeface="+mj-lt"/>
              <a:buAutoNum type="arabicPeriod" startAt="4"/>
            </a:pPr>
            <a:r>
              <a:rPr lang="en-US" sz="1600" b="1" dirty="0"/>
              <a:t>Personalized Experience</a:t>
            </a:r>
            <a:r>
              <a:rPr lang="en-US" sz="1600" dirty="0"/>
              <a:t>: The app’s algorithm tailors recommendations based on users’ past orders, favorite restaurants, and dietary preferences, providing a personalized experience that adapts over time.</a:t>
            </a:r>
          </a:p>
          <a:p>
            <a:pPr marL="345234" indent="-342900">
              <a:buFont typeface="+mj-lt"/>
              <a:buAutoNum type="arabicPeriod" startAt="4"/>
            </a:pPr>
            <a:r>
              <a:rPr lang="en-US" sz="1600" b="1" dirty="0"/>
              <a:t>Deals and Discounts Integration</a:t>
            </a:r>
            <a:r>
              <a:rPr lang="en-US" sz="1600" dirty="0"/>
              <a:t>: DeliverEase aggregates all available promo codes and discounts across platforms, automatically applying any that match the user’s selected items or preferences. For example, users are notified of a “buy one, get one free” deal if it’s available for their chosen restaurant</a:t>
            </a:r>
            <a:r>
              <a:rPr lang="en-US" sz="1600" dirty="0" smtClean="0"/>
              <a:t>.</a:t>
            </a:r>
            <a:endParaRPr lang="en-US" sz="1600" dirty="0"/>
          </a:p>
        </p:txBody>
      </p:sp>
    </p:spTree>
    <p:extLst>
      <p:ext uri="{BB962C8B-B14F-4D97-AF65-F5344CB8AC3E}">
        <p14:creationId xmlns:p14="http://schemas.microsoft.com/office/powerpoint/2010/main" val="3674341634"/>
      </p:ext>
    </p:extLst>
  </p:cSld>
  <p:clrMapOvr>
    <a:masterClrMapping/>
  </p:clrMapOvr>
  <p:transition spd="med">
    <p:pull/>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0091" y="76200"/>
            <a:ext cx="7123817" cy="816935"/>
          </a:xfrm>
        </p:spPr>
        <p:txBody>
          <a:bodyPr>
            <a:normAutofit/>
          </a:bodyPr>
          <a:lstStyle/>
          <a:p>
            <a:pPr algn="l"/>
            <a:r>
              <a:rPr lang="en-IN" sz="4000" b="1" dirty="0" smtClean="0">
                <a:solidFill>
                  <a:srgbClr val="F98657"/>
                </a:solidFill>
              </a:rPr>
              <a:t>Big </a:t>
            </a:r>
            <a:r>
              <a:rPr lang="en-IN" sz="4000" b="1" dirty="0" smtClean="0"/>
              <a:t>Picture (</a:t>
            </a:r>
            <a:r>
              <a:rPr lang="en-IN" sz="4000" b="1" dirty="0" err="1" smtClean="0"/>
              <a:t>Contd</a:t>
            </a:r>
            <a:r>
              <a:rPr lang="en-IN" sz="4000" b="1" dirty="0" smtClean="0"/>
              <a:t>…)</a:t>
            </a:r>
            <a:endParaRPr lang="en-IN" sz="4000" b="1" dirty="0"/>
          </a:p>
        </p:txBody>
      </p:sp>
      <p:sp>
        <p:nvSpPr>
          <p:cNvPr id="3" name="Content Placeholder 2"/>
          <p:cNvSpPr>
            <a:spLocks noGrp="1"/>
          </p:cNvSpPr>
          <p:nvPr>
            <p:ph idx="1"/>
          </p:nvPr>
        </p:nvSpPr>
        <p:spPr>
          <a:xfrm>
            <a:off x="1010092" y="990600"/>
            <a:ext cx="7265808" cy="5480846"/>
          </a:xfrm>
        </p:spPr>
        <p:txBody>
          <a:bodyPr anchor="t">
            <a:noAutofit/>
          </a:bodyPr>
          <a:lstStyle/>
          <a:p>
            <a:r>
              <a:rPr lang="en-US" sz="2000" b="1" dirty="0"/>
              <a:t>Main Features</a:t>
            </a:r>
          </a:p>
          <a:p>
            <a:pPr marL="345234" indent="-342900">
              <a:buFont typeface="+mj-lt"/>
              <a:buAutoNum type="arabicPeriod"/>
            </a:pPr>
            <a:r>
              <a:rPr lang="en-US" sz="1600" dirty="0"/>
              <a:t>Multi-Platform Search and Compare: Simplifies searching across multiple delivery apps, giving users a single, consistent interface to compare options.</a:t>
            </a:r>
          </a:p>
          <a:p>
            <a:pPr marL="345234" indent="-342900">
              <a:buFont typeface="+mj-lt"/>
              <a:buAutoNum type="arabicPeriod"/>
            </a:pPr>
            <a:r>
              <a:rPr lang="en-US" sz="1600" dirty="0"/>
              <a:t>Dietary Filters and Customizations: Allows users to filter options by dietary preferences (e.g., vegan, gluten-free) or other customizations to find meals that meet specific needs.</a:t>
            </a:r>
          </a:p>
          <a:p>
            <a:pPr marL="345234" indent="-342900">
              <a:buFont typeface="+mj-lt"/>
              <a:buAutoNum type="arabicPeriod"/>
            </a:pPr>
            <a:r>
              <a:rPr lang="en-US" sz="1600" dirty="0"/>
              <a:t>Order History and Quick Reorder: Saves favorite items and past orders for fast reordering, catering to users who frequently reorder the same items.</a:t>
            </a:r>
          </a:p>
          <a:p>
            <a:pPr marL="345234" indent="-342900">
              <a:buFont typeface="+mj-lt"/>
              <a:buAutoNum type="arabicPeriod"/>
            </a:pPr>
            <a:r>
              <a:rPr lang="en-US" sz="1600" dirty="0"/>
              <a:t>Family-Friendly Options and Bundles: Supports family-sized orders and bundled deals for busy parents or group orders, with features to split bills or manage multi-item carts.</a:t>
            </a:r>
          </a:p>
          <a:p>
            <a:pPr marL="345234" indent="-342900">
              <a:buFont typeface="+mj-lt"/>
              <a:buAutoNum type="arabicPeriod"/>
            </a:pPr>
            <a:r>
              <a:rPr lang="en-US" sz="1600" dirty="0"/>
              <a:t>User Profiles and Preferences: Each user can create a profile that stores preferred payment options, saved addresses, dietary restrictions, and order history for a personalized experience.</a:t>
            </a:r>
          </a:p>
          <a:p>
            <a:endParaRPr lang="en-US" sz="1600" b="1" dirty="0"/>
          </a:p>
        </p:txBody>
      </p:sp>
    </p:spTree>
    <p:extLst>
      <p:ext uri="{BB962C8B-B14F-4D97-AF65-F5344CB8AC3E}">
        <p14:creationId xmlns:p14="http://schemas.microsoft.com/office/powerpoint/2010/main" val="1242704512"/>
      </p:ext>
    </p:extLst>
  </p:cSld>
  <p:clrMapOvr>
    <a:masterClrMapping/>
  </p:clrMapOvr>
  <p:transition spd="med">
    <p:pull/>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0091" y="76199"/>
            <a:ext cx="7123817" cy="827567"/>
          </a:xfrm>
        </p:spPr>
        <p:txBody>
          <a:bodyPr/>
          <a:lstStyle/>
          <a:p>
            <a:pPr algn="l"/>
            <a:r>
              <a:rPr lang="en-IN" b="1" dirty="0"/>
              <a:t>Product Success Metrics</a:t>
            </a:r>
          </a:p>
        </p:txBody>
      </p:sp>
      <p:sp>
        <p:nvSpPr>
          <p:cNvPr id="3" name="Content Placeholder 2"/>
          <p:cNvSpPr>
            <a:spLocks noGrp="1"/>
          </p:cNvSpPr>
          <p:nvPr>
            <p:ph idx="1"/>
          </p:nvPr>
        </p:nvSpPr>
        <p:spPr>
          <a:xfrm>
            <a:off x="1010091" y="1009662"/>
            <a:ext cx="7241459" cy="5497463"/>
          </a:xfrm>
        </p:spPr>
        <p:txBody>
          <a:bodyPr anchor="t">
            <a:normAutofit/>
          </a:bodyPr>
          <a:lstStyle/>
          <a:p>
            <a:pPr>
              <a:spcAft>
                <a:spcPts val="0"/>
              </a:spcAft>
            </a:pPr>
            <a:r>
              <a:rPr lang="en-IN" sz="2100" b="1" dirty="0">
                <a:ea typeface="Segoe UI Black" panose="020B0A02040204020203" pitchFamily="34" charset="0"/>
              </a:rPr>
              <a:t>Users activity (weekly or monthly)</a:t>
            </a:r>
          </a:p>
          <a:p>
            <a:pPr lvl="2">
              <a:lnSpc>
                <a:spcPct val="100000"/>
              </a:lnSpc>
              <a:spcBef>
                <a:spcPts val="0"/>
              </a:spcBef>
              <a:buFont typeface="Wingdings" panose="05000000000000000000" pitchFamily="2" charset="2"/>
              <a:buChar char="Ø"/>
            </a:pPr>
            <a:r>
              <a:rPr lang="en-IN" dirty="0">
                <a:ea typeface="Segoe UI Black" panose="020B0A02040204020203" pitchFamily="34" charset="0"/>
              </a:rPr>
              <a:t>Reach 2000 daily active users to collaborate with companies for advertisements</a:t>
            </a:r>
          </a:p>
          <a:p>
            <a:pPr lvl="2">
              <a:lnSpc>
                <a:spcPct val="100000"/>
              </a:lnSpc>
              <a:spcBef>
                <a:spcPts val="0"/>
              </a:spcBef>
              <a:buFont typeface="Wingdings" panose="05000000000000000000" pitchFamily="2" charset="2"/>
              <a:buChar char="Ø"/>
            </a:pPr>
            <a:r>
              <a:rPr lang="en-IN" dirty="0">
                <a:ea typeface="Segoe UI Black" panose="020B0A02040204020203" pitchFamily="34" charset="0"/>
              </a:rPr>
              <a:t>User retention rate greater than 55% along with a monthly 20% new users added monthly</a:t>
            </a:r>
          </a:p>
          <a:p>
            <a:pPr>
              <a:spcAft>
                <a:spcPts val="0"/>
              </a:spcAft>
            </a:pPr>
            <a:r>
              <a:rPr lang="en-IN" sz="2100" b="1" dirty="0">
                <a:ea typeface="Segoe UI Black" panose="020B0A02040204020203" pitchFamily="34" charset="0"/>
              </a:rPr>
              <a:t>Conversion rate (free to paid)</a:t>
            </a:r>
          </a:p>
          <a:p>
            <a:pPr lvl="2">
              <a:lnSpc>
                <a:spcPct val="100000"/>
              </a:lnSpc>
              <a:spcBef>
                <a:spcPts val="0"/>
              </a:spcBef>
              <a:buFont typeface="Wingdings" panose="05000000000000000000" pitchFamily="2" charset="2"/>
              <a:buChar char="Ø"/>
            </a:pPr>
            <a:r>
              <a:rPr lang="en-IN" dirty="0">
                <a:ea typeface="Segoe UI Black" panose="020B0A02040204020203" pitchFamily="34" charset="0"/>
              </a:rPr>
              <a:t>Convert 10% of users quarterly from free ad-based version to paid add-free </a:t>
            </a:r>
            <a:r>
              <a:rPr lang="en-IN" dirty="0" smtClean="0">
                <a:ea typeface="Segoe UI Black" panose="020B0A02040204020203" pitchFamily="34" charset="0"/>
              </a:rPr>
              <a:t>version to generate recurring revenue</a:t>
            </a:r>
            <a:endParaRPr lang="en-IN" dirty="0">
              <a:ea typeface="Segoe UI Black" panose="020B0A02040204020203" pitchFamily="34" charset="0"/>
            </a:endParaRPr>
          </a:p>
          <a:p>
            <a:pPr lvl="2">
              <a:lnSpc>
                <a:spcPct val="100000"/>
              </a:lnSpc>
              <a:spcBef>
                <a:spcPts val="0"/>
              </a:spcBef>
              <a:buFont typeface="Wingdings" panose="05000000000000000000" pitchFamily="2" charset="2"/>
              <a:buChar char="Ø"/>
            </a:pPr>
            <a:r>
              <a:rPr lang="en-IN" dirty="0">
                <a:ea typeface="Segoe UI Black" panose="020B0A02040204020203" pitchFamily="34" charset="0"/>
              </a:rPr>
              <a:t>Monetize anonymized user data by collaborating with agencies that want it for </a:t>
            </a:r>
            <a:r>
              <a:rPr lang="en-IN" dirty="0" smtClean="0">
                <a:ea typeface="Segoe UI Black" panose="020B0A02040204020203" pitchFamily="34" charset="0"/>
              </a:rPr>
              <a:t>research and analysis</a:t>
            </a:r>
            <a:endParaRPr lang="en-IN" dirty="0">
              <a:ea typeface="Segoe UI Black" panose="020B0A02040204020203" pitchFamily="34" charset="0"/>
            </a:endParaRPr>
          </a:p>
          <a:p>
            <a:pPr>
              <a:spcAft>
                <a:spcPts val="0"/>
              </a:spcAft>
            </a:pPr>
            <a:r>
              <a:rPr lang="en-IN" sz="2100" b="1" dirty="0">
                <a:ea typeface="Segoe UI Black" panose="020B0A02040204020203" pitchFamily="34" charset="0"/>
              </a:rPr>
              <a:t>Generate quality metrics for analysis</a:t>
            </a:r>
          </a:p>
          <a:p>
            <a:pPr lvl="2">
              <a:lnSpc>
                <a:spcPct val="100000"/>
              </a:lnSpc>
              <a:spcBef>
                <a:spcPts val="0"/>
              </a:spcBef>
              <a:buFont typeface="Wingdings" panose="05000000000000000000" pitchFamily="2" charset="2"/>
              <a:buChar char="Ø"/>
            </a:pPr>
            <a:r>
              <a:rPr lang="en-IN" dirty="0">
                <a:ea typeface="Segoe UI Black" panose="020B0A02040204020203" pitchFamily="34" charset="0"/>
              </a:rPr>
              <a:t>Application maintains record of past orders and generates weekly, monthly, quarterly report</a:t>
            </a:r>
          </a:p>
          <a:p>
            <a:pPr lvl="2">
              <a:lnSpc>
                <a:spcPct val="100000"/>
              </a:lnSpc>
              <a:spcBef>
                <a:spcPts val="0"/>
              </a:spcBef>
              <a:buFont typeface="Wingdings" panose="05000000000000000000" pitchFamily="2" charset="2"/>
              <a:buChar char="Ø"/>
            </a:pPr>
            <a:r>
              <a:rPr lang="en-IN" dirty="0">
                <a:ea typeface="Segoe UI Black" panose="020B0A02040204020203" pitchFamily="34" charset="0"/>
              </a:rPr>
              <a:t>Generate a eagle eye view of </a:t>
            </a:r>
            <a:r>
              <a:rPr lang="en-IN" dirty="0" smtClean="0">
                <a:ea typeface="Segoe UI Black" panose="020B0A02040204020203" pitchFamily="34" charset="0"/>
              </a:rPr>
              <a:t>the application </a:t>
            </a:r>
            <a:r>
              <a:rPr lang="en-IN" dirty="0">
                <a:ea typeface="Segoe UI Black" panose="020B0A02040204020203" pitchFamily="34" charset="0"/>
              </a:rPr>
              <a:t>performance showing sales data </a:t>
            </a:r>
            <a:r>
              <a:rPr lang="en-IN" dirty="0" smtClean="0">
                <a:ea typeface="Segoe UI Black" panose="020B0A02040204020203" pitchFamily="34" charset="0"/>
              </a:rPr>
              <a:t>from 3 major food providers for administration purpose</a:t>
            </a:r>
            <a:endParaRPr lang="en-IN" dirty="0">
              <a:ea typeface="Segoe UI Black" panose="020B0A02040204020203" pitchFamily="34" charset="0"/>
            </a:endParaRPr>
          </a:p>
          <a:p>
            <a:pPr>
              <a:spcAft>
                <a:spcPts val="0"/>
              </a:spcAft>
            </a:pPr>
            <a:r>
              <a:rPr lang="en-IN" sz="2100" b="1" dirty="0">
                <a:ea typeface="Segoe UI Black" panose="020B0A02040204020203" pitchFamily="34" charset="0"/>
              </a:rPr>
              <a:t>Smart recommendation system</a:t>
            </a:r>
          </a:p>
          <a:p>
            <a:pPr lvl="2">
              <a:lnSpc>
                <a:spcPct val="100000"/>
              </a:lnSpc>
              <a:spcBef>
                <a:spcPts val="0"/>
              </a:spcBef>
              <a:buFont typeface="Wingdings" panose="05000000000000000000" pitchFamily="2" charset="2"/>
              <a:buChar char="Ø"/>
            </a:pPr>
            <a:r>
              <a:rPr lang="en-IN" dirty="0">
                <a:ea typeface="Segoe UI Black" panose="020B0A02040204020203" pitchFamily="34" charset="0"/>
              </a:rPr>
              <a:t>By </a:t>
            </a:r>
            <a:r>
              <a:rPr lang="en-IN" dirty="0" smtClean="0">
                <a:ea typeface="Segoe UI Black" panose="020B0A02040204020203" pitchFamily="34" charset="0"/>
              </a:rPr>
              <a:t>recording users </a:t>
            </a:r>
            <a:r>
              <a:rPr lang="en-IN" dirty="0">
                <a:ea typeface="Segoe UI Black" panose="020B0A02040204020203" pitchFamily="34" charset="0"/>
              </a:rPr>
              <a:t>order history, location and time app suggests for possible meal choices with best deals through in-app notifications to the users</a:t>
            </a:r>
          </a:p>
          <a:p>
            <a:pPr lvl="2">
              <a:lnSpc>
                <a:spcPct val="100000"/>
              </a:lnSpc>
              <a:spcBef>
                <a:spcPts val="0"/>
              </a:spcBef>
              <a:buFont typeface="Wingdings" panose="05000000000000000000" pitchFamily="2" charset="2"/>
              <a:buChar char="Ø"/>
            </a:pPr>
            <a:r>
              <a:rPr lang="en-IN" dirty="0" smtClean="0">
                <a:ea typeface="Segoe UI Black" panose="020B0A02040204020203" pitchFamily="34" charset="0"/>
              </a:rPr>
              <a:t>Location </a:t>
            </a:r>
            <a:r>
              <a:rPr lang="en-IN" dirty="0">
                <a:ea typeface="Segoe UI Black" panose="020B0A02040204020203" pitchFamily="34" charset="0"/>
              </a:rPr>
              <a:t>based alerts for best meal items from around 5 miles radius</a:t>
            </a:r>
          </a:p>
          <a:p>
            <a:pPr lvl="2">
              <a:lnSpc>
                <a:spcPct val="100000"/>
              </a:lnSpc>
              <a:spcBef>
                <a:spcPts val="0"/>
              </a:spcBef>
              <a:buFont typeface="Wingdings" panose="05000000000000000000" pitchFamily="2" charset="2"/>
              <a:buChar char="Ø"/>
            </a:pPr>
            <a:endParaRPr lang="en-IN" dirty="0">
              <a:ea typeface="Segoe UI Black" panose="020B0A02040204020203" pitchFamily="34" charset="0"/>
            </a:endParaRPr>
          </a:p>
        </p:txBody>
      </p:sp>
    </p:spTree>
    <p:extLst>
      <p:ext uri="{BB962C8B-B14F-4D97-AF65-F5344CB8AC3E}">
        <p14:creationId xmlns:p14="http://schemas.microsoft.com/office/powerpoint/2010/main" val="3137269512"/>
      </p:ext>
    </p:extLst>
  </p:cSld>
  <p:clrMapOvr>
    <a:masterClrMapping/>
  </p:clrMapOvr>
  <p:transition spd="slow">
    <p:wip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0091" y="76199"/>
            <a:ext cx="7123817" cy="827567"/>
          </a:xfrm>
        </p:spPr>
        <p:txBody>
          <a:bodyPr/>
          <a:lstStyle/>
          <a:p>
            <a:pPr algn="l"/>
            <a:r>
              <a:rPr lang="en-IN" b="1" dirty="0" smtClean="0"/>
              <a:t>Target Groups</a:t>
            </a:r>
            <a:endParaRPr lang="en-IN" b="1" dirty="0"/>
          </a:p>
        </p:txBody>
      </p:sp>
      <p:sp>
        <p:nvSpPr>
          <p:cNvPr id="3" name="Content Placeholder 2"/>
          <p:cNvSpPr>
            <a:spLocks noGrp="1"/>
          </p:cNvSpPr>
          <p:nvPr>
            <p:ph idx="1"/>
          </p:nvPr>
        </p:nvSpPr>
        <p:spPr>
          <a:xfrm>
            <a:off x="1010091" y="1009662"/>
            <a:ext cx="7317045" cy="5848338"/>
          </a:xfrm>
        </p:spPr>
        <p:txBody>
          <a:bodyPr anchor="t">
            <a:normAutofit/>
          </a:bodyPr>
          <a:lstStyle/>
          <a:p>
            <a:pPr>
              <a:spcAft>
                <a:spcPts val="0"/>
              </a:spcAft>
            </a:pPr>
            <a:r>
              <a:rPr lang="en-US" sz="1200" b="1" u="sng" dirty="0"/>
              <a:t>Health-Conscious </a:t>
            </a:r>
            <a:r>
              <a:rPr lang="en-US" sz="1200" b="1" u="sng" dirty="0" smtClean="0"/>
              <a:t>Foodies</a:t>
            </a:r>
            <a:r>
              <a:rPr lang="en-US" sz="1200" b="1" dirty="0" smtClean="0"/>
              <a:t>: </a:t>
            </a:r>
            <a:r>
              <a:rPr lang="en-US" sz="1200" dirty="0" smtClean="0"/>
              <a:t>They</a:t>
            </a:r>
            <a:r>
              <a:rPr lang="en-US" sz="1200" dirty="0"/>
              <a:t> focus on keeping a balanced diet and will more often than not seek </a:t>
            </a:r>
            <a:r>
              <a:rPr lang="en-US" sz="1200" dirty="0" smtClean="0"/>
              <a:t>out meal</a:t>
            </a:r>
            <a:r>
              <a:rPr lang="en-US" sz="1200" dirty="0"/>
              <a:t> </a:t>
            </a:r>
            <a:r>
              <a:rPr lang="en-US" sz="1200" dirty="0" smtClean="0"/>
              <a:t>choices</a:t>
            </a:r>
            <a:r>
              <a:rPr lang="en-US" sz="1200" dirty="0"/>
              <a:t> </a:t>
            </a:r>
            <a:r>
              <a:rPr lang="en-US" sz="1200" dirty="0" smtClean="0"/>
              <a:t>that</a:t>
            </a:r>
            <a:r>
              <a:rPr lang="en-US" sz="1200" dirty="0"/>
              <a:t> will fit certain dietary needs: </a:t>
            </a:r>
            <a:r>
              <a:rPr lang="en-US" sz="1200" dirty="0" err="1"/>
              <a:t>keto</a:t>
            </a:r>
            <a:r>
              <a:rPr lang="en-US" sz="1200" dirty="0"/>
              <a:t>, vegan, or low-carb. They prefer platforms that can filter options by calorie count, ingredients, or dietary restrictions</a:t>
            </a:r>
            <a:r>
              <a:rPr lang="en-US" sz="1200" dirty="0" smtClean="0"/>
              <a:t>.</a:t>
            </a:r>
          </a:p>
          <a:p>
            <a:pPr>
              <a:spcAft>
                <a:spcPts val="0"/>
              </a:spcAft>
            </a:pPr>
            <a:r>
              <a:rPr lang="en-US" sz="1200" b="1" u="sng" dirty="0" smtClean="0"/>
              <a:t>Remote Workers in Rural Areas</a:t>
            </a:r>
            <a:r>
              <a:rPr lang="en-US" sz="1200" dirty="0"/>
              <a:t>: Those who work from home in less-populated areas will have fewer </a:t>
            </a:r>
            <a:r>
              <a:rPr lang="en-US" sz="1200" dirty="0" smtClean="0"/>
              <a:t>delivery options and then depend on services that</a:t>
            </a:r>
            <a:r>
              <a:rPr lang="en-US" sz="1200" dirty="0"/>
              <a:t> cover more </a:t>
            </a:r>
            <a:r>
              <a:rPr lang="en-US" sz="1200" dirty="0" smtClean="0"/>
              <a:t>ground. They appreciate the transparency of the delivery times and</a:t>
            </a:r>
            <a:r>
              <a:rPr lang="en-US" sz="1200" dirty="0"/>
              <a:t> the restaurants available </a:t>
            </a:r>
            <a:r>
              <a:rPr lang="en-US" sz="1200" dirty="0" smtClean="0"/>
              <a:t>that can</a:t>
            </a:r>
            <a:r>
              <a:rPr lang="en-US" sz="1200" dirty="0"/>
              <a:t> cover the longer distances for delivery. </a:t>
            </a:r>
            <a:endParaRPr lang="en-US" sz="1200" dirty="0" smtClean="0"/>
          </a:p>
          <a:p>
            <a:pPr>
              <a:spcAft>
                <a:spcPts val="0"/>
              </a:spcAft>
            </a:pPr>
            <a:r>
              <a:rPr lang="en-US" sz="1200" b="1" u="sng" dirty="0" smtClean="0"/>
              <a:t>Freelancers &amp; Digital Nomads</a:t>
            </a:r>
            <a:r>
              <a:rPr lang="en-US" sz="1200" b="1" dirty="0" smtClean="0"/>
              <a:t>:</a:t>
            </a:r>
            <a:r>
              <a:rPr lang="en-US" sz="1200" b="1" dirty="0"/>
              <a:t> </a:t>
            </a:r>
            <a:r>
              <a:rPr lang="en-US" sz="1200" dirty="0" smtClean="0"/>
              <a:t>They are moving quite often between cities and countries, so</a:t>
            </a:r>
            <a:r>
              <a:rPr lang="en-US" sz="1200" dirty="0"/>
              <a:t> </a:t>
            </a:r>
            <a:r>
              <a:rPr lang="en-US" sz="1200" dirty="0" smtClean="0"/>
              <a:t>they</a:t>
            </a:r>
            <a:r>
              <a:rPr lang="en-US" sz="1200" dirty="0"/>
              <a:t> </a:t>
            </a:r>
            <a:r>
              <a:rPr lang="en-US" sz="1200" dirty="0" smtClean="0"/>
              <a:t>will</a:t>
            </a:r>
            <a:r>
              <a:rPr lang="en-US" sz="1200" dirty="0"/>
              <a:t> </a:t>
            </a:r>
            <a:r>
              <a:rPr lang="en-US" sz="1200" dirty="0" smtClean="0"/>
              <a:t>be</a:t>
            </a:r>
            <a:r>
              <a:rPr lang="en-US" sz="1200" dirty="0"/>
              <a:t> </a:t>
            </a:r>
            <a:r>
              <a:rPr lang="en-US" sz="1200" dirty="0" smtClean="0"/>
              <a:t>interested in the same set of reliable food options in each place. They would love apps that could adapt to different regions, offering local food insights and reviews by other travelers. </a:t>
            </a:r>
            <a:endParaRPr lang="en-US" sz="1200" b="1" dirty="0" smtClean="0"/>
          </a:p>
          <a:p>
            <a:pPr>
              <a:spcAft>
                <a:spcPts val="0"/>
              </a:spcAft>
            </a:pPr>
            <a:r>
              <a:rPr lang="en-US" sz="1200" b="1" u="sng" dirty="0" smtClean="0"/>
              <a:t>Busy parents of young children</a:t>
            </a:r>
            <a:r>
              <a:rPr lang="en-US" sz="1200" b="1" dirty="0" smtClean="0"/>
              <a:t>: </a:t>
            </a:r>
            <a:r>
              <a:rPr lang="en-US" sz="1200" dirty="0" smtClean="0"/>
              <a:t>Parents who often look for quick, affordable, family-friendly dining options appreciate features such as bundled meals or child-friendly options. They benefit from delivery applications that offer them precise delivery time, discounts, and flexible ordering with a busy schedule in mind.</a:t>
            </a:r>
            <a:endParaRPr lang="en-US" sz="1200" b="1" dirty="0" smtClean="0"/>
          </a:p>
          <a:p>
            <a:pPr>
              <a:spcAft>
                <a:spcPts val="0"/>
              </a:spcAft>
            </a:pPr>
            <a:r>
              <a:rPr lang="en-US" sz="1200" b="1" u="sng" dirty="0" smtClean="0"/>
              <a:t>Night Owls and Shift Workers</a:t>
            </a:r>
            <a:r>
              <a:rPr lang="en-US" sz="1200" b="1" dirty="0" smtClean="0"/>
              <a:t>:</a:t>
            </a:r>
            <a:r>
              <a:rPr lang="en-US" sz="1200" dirty="0" smtClean="0"/>
              <a:t> They include staff from the nearby hospitals, security guards, among</a:t>
            </a:r>
            <a:r>
              <a:rPr lang="en-US" sz="1200" dirty="0"/>
              <a:t> </a:t>
            </a:r>
            <a:r>
              <a:rPr lang="en-US" sz="1200" dirty="0" smtClean="0"/>
              <a:t>others</a:t>
            </a:r>
            <a:r>
              <a:rPr lang="en-US" sz="1200" dirty="0"/>
              <a:t> </a:t>
            </a:r>
            <a:r>
              <a:rPr lang="en-US" sz="1200" dirty="0" smtClean="0"/>
              <a:t>who</a:t>
            </a:r>
            <a:r>
              <a:rPr lang="en-US" sz="1200" dirty="0"/>
              <a:t> </a:t>
            </a:r>
            <a:r>
              <a:rPr lang="en-US" sz="1200" dirty="0" smtClean="0"/>
              <a:t>work</a:t>
            </a:r>
            <a:r>
              <a:rPr lang="en-US" sz="1200" dirty="0"/>
              <a:t> </a:t>
            </a:r>
            <a:r>
              <a:rPr lang="en-US" sz="1200" dirty="0" smtClean="0"/>
              <a:t>odd hours and need access to food delivery services in the dead of night. They would look for platforms with a wide range of 24/7 delivery options and reliable customer support during odd hours. </a:t>
            </a:r>
            <a:endParaRPr lang="en-US" sz="1200" dirty="0"/>
          </a:p>
          <a:p>
            <a:pPr>
              <a:spcAft>
                <a:spcPts val="0"/>
              </a:spcAft>
            </a:pPr>
            <a:r>
              <a:rPr lang="en-US" sz="1200" b="1" u="sng" dirty="0" smtClean="0"/>
              <a:t>Eco-Friendly People</a:t>
            </a:r>
            <a:r>
              <a:rPr lang="en-US" sz="1200" b="1" dirty="0" smtClean="0"/>
              <a:t>: </a:t>
            </a:r>
            <a:r>
              <a:rPr lang="en-US" sz="1200" dirty="0" smtClean="0"/>
              <a:t>These users emphasize sustainable choices and seek restaurants that serve food with</a:t>
            </a:r>
            <a:r>
              <a:rPr lang="en-US" sz="1200" dirty="0"/>
              <a:t> </a:t>
            </a:r>
            <a:r>
              <a:rPr lang="en-US" sz="1200" dirty="0" smtClean="0"/>
              <a:t>either</a:t>
            </a:r>
            <a:r>
              <a:rPr lang="en-US" sz="1200" dirty="0"/>
              <a:t> </a:t>
            </a:r>
            <a:r>
              <a:rPr lang="en-US" sz="1200" dirty="0" smtClean="0"/>
              <a:t>eco-friendly packaging or locally sourced ingredients. They appreciate transparency in their</a:t>
            </a:r>
            <a:r>
              <a:rPr lang="en-US" sz="1200" dirty="0"/>
              <a:t> </a:t>
            </a:r>
            <a:r>
              <a:rPr lang="en-US" sz="1200" dirty="0" smtClean="0"/>
              <a:t>order's</a:t>
            </a:r>
            <a:r>
              <a:rPr lang="en-US" sz="1200" dirty="0"/>
              <a:t> </a:t>
            </a:r>
            <a:r>
              <a:rPr lang="en-US" sz="1200" dirty="0" smtClean="0"/>
              <a:t>carbon footprint</a:t>
            </a:r>
            <a:r>
              <a:rPr lang="en-US" sz="1200" dirty="0"/>
              <a:t> </a:t>
            </a:r>
            <a:r>
              <a:rPr lang="en-US" sz="1200" dirty="0" smtClean="0"/>
              <a:t>or the availability of green options.</a:t>
            </a:r>
            <a:endParaRPr lang="en-IN" sz="1200" dirty="0">
              <a:ea typeface="Segoe UI Black" panose="020B0A02040204020203" pitchFamily="34" charset="0"/>
            </a:endParaRPr>
          </a:p>
        </p:txBody>
      </p:sp>
    </p:spTree>
    <p:extLst>
      <p:ext uri="{BB962C8B-B14F-4D97-AF65-F5344CB8AC3E}">
        <p14:creationId xmlns:p14="http://schemas.microsoft.com/office/powerpoint/2010/main" val="2417106225"/>
      </p:ext>
    </p:extLst>
  </p:cSld>
  <p:clrMapOvr>
    <a:masterClrMapping/>
  </p:clrMapOvr>
  <p:transition spd="slow">
    <p:wip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val 12"/>
          <p:cNvSpPr/>
          <p:nvPr/>
        </p:nvSpPr>
        <p:spPr>
          <a:xfrm>
            <a:off x="5439946" y="962062"/>
            <a:ext cx="2417178" cy="2411868"/>
          </a:xfrm>
          <a:prstGeom prst="ellipse">
            <a:avLst/>
          </a:prstGeom>
          <a:gradFill>
            <a:gsLst>
              <a:gs pos="0">
                <a:schemeClr val="accent2">
                  <a:lumMod val="67000"/>
                </a:schemeClr>
              </a:gs>
              <a:gs pos="54000">
                <a:schemeClr val="accent2">
                  <a:lumMod val="97000"/>
                  <a:lumOff val="3000"/>
                </a:schemeClr>
              </a:gs>
              <a:gs pos="100000">
                <a:schemeClr val="accent2">
                  <a:lumMod val="60000"/>
                  <a:lumOff val="40000"/>
                </a:schemeClr>
              </a:gs>
            </a:gsLst>
            <a:lin ang="162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a:p>
        </p:txBody>
      </p:sp>
      <p:sp>
        <p:nvSpPr>
          <p:cNvPr id="2" name="Title 1"/>
          <p:cNvSpPr>
            <a:spLocks noGrp="1"/>
          </p:cNvSpPr>
          <p:nvPr>
            <p:ph type="title"/>
          </p:nvPr>
        </p:nvSpPr>
        <p:spPr>
          <a:xfrm>
            <a:off x="1024136" y="83096"/>
            <a:ext cx="7123817" cy="807922"/>
          </a:xfrm>
        </p:spPr>
        <p:txBody>
          <a:bodyPr/>
          <a:lstStyle/>
          <a:p>
            <a:pPr algn="l"/>
            <a:r>
              <a:rPr lang="en-IN" b="1" dirty="0"/>
              <a:t>User Personas</a:t>
            </a:r>
          </a:p>
        </p:txBody>
      </p:sp>
      <p:sp>
        <p:nvSpPr>
          <p:cNvPr id="11" name="Oval 10"/>
          <p:cNvSpPr/>
          <p:nvPr/>
        </p:nvSpPr>
        <p:spPr>
          <a:xfrm>
            <a:off x="1272978" y="964682"/>
            <a:ext cx="2468270" cy="2432894"/>
          </a:xfrm>
          <a:prstGeom prst="ellipse">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a:p>
        </p:txBody>
      </p:sp>
      <p:sp>
        <p:nvSpPr>
          <p:cNvPr id="7" name="TextBox 6"/>
          <p:cNvSpPr txBox="1"/>
          <p:nvPr/>
        </p:nvSpPr>
        <p:spPr>
          <a:xfrm>
            <a:off x="1006303" y="3594327"/>
            <a:ext cx="2315010" cy="992579"/>
          </a:xfrm>
          <a:prstGeom prst="rect">
            <a:avLst/>
          </a:prstGeom>
          <a:noFill/>
        </p:spPr>
        <p:txBody>
          <a:bodyPr wrap="square" rtlCol="0">
            <a:spAutoFit/>
          </a:bodyPr>
          <a:lstStyle/>
          <a:p>
            <a:r>
              <a:rPr lang="en-IN" sz="1350" dirty="0"/>
              <a:t>Age: 3</a:t>
            </a:r>
            <a:r>
              <a:rPr lang="en-IN" sz="1350" dirty="0" smtClean="0"/>
              <a:t>5’</a:t>
            </a:r>
          </a:p>
          <a:p>
            <a:r>
              <a:rPr lang="en-IN" sz="1100" dirty="0"/>
              <a:t>Low </a:t>
            </a:r>
            <a:r>
              <a:rPr lang="en-IN" sz="1100" dirty="0" smtClean="0"/>
              <a:t>earnings, long shifts,</a:t>
            </a:r>
          </a:p>
          <a:p>
            <a:r>
              <a:rPr lang="en-IN" sz="1100" dirty="0" smtClean="0"/>
              <a:t>Odd meal timings</a:t>
            </a:r>
            <a:endParaRPr lang="en-IN" sz="1100" dirty="0"/>
          </a:p>
          <a:p>
            <a:r>
              <a:rPr lang="en-IN" sz="1050" dirty="0" smtClean="0"/>
              <a:t>Night shift security guard</a:t>
            </a:r>
          </a:p>
          <a:p>
            <a:endParaRPr lang="en-IN" sz="1050" dirty="0"/>
          </a:p>
        </p:txBody>
      </p:sp>
      <p:sp>
        <p:nvSpPr>
          <p:cNvPr id="17" name="TextBox 16"/>
          <p:cNvSpPr txBox="1"/>
          <p:nvPr/>
        </p:nvSpPr>
        <p:spPr>
          <a:xfrm>
            <a:off x="3315161" y="5831413"/>
            <a:ext cx="2400076" cy="623248"/>
          </a:xfrm>
          <a:prstGeom prst="rect">
            <a:avLst/>
          </a:prstGeom>
          <a:noFill/>
        </p:spPr>
        <p:txBody>
          <a:bodyPr wrap="square" rtlCol="0">
            <a:spAutoFit/>
          </a:bodyPr>
          <a:lstStyle/>
          <a:p>
            <a:r>
              <a:rPr lang="en-IN" sz="1350" dirty="0"/>
              <a:t>Age: </a:t>
            </a:r>
            <a:r>
              <a:rPr lang="en-IN" sz="1350" dirty="0" smtClean="0"/>
              <a:t>29’</a:t>
            </a:r>
            <a:endParaRPr lang="en-IN" sz="1350" dirty="0"/>
          </a:p>
          <a:p>
            <a:r>
              <a:rPr lang="en-IN" sz="1050" dirty="0"/>
              <a:t>Vegan, </a:t>
            </a:r>
            <a:r>
              <a:rPr lang="en-IN" sz="1050" dirty="0" smtClean="0"/>
              <a:t>health conscious</a:t>
            </a:r>
            <a:r>
              <a:rPr lang="en-IN" sz="1050" dirty="0"/>
              <a:t>, gymnast</a:t>
            </a:r>
            <a:br>
              <a:rPr lang="en-IN" sz="1050" dirty="0"/>
            </a:br>
            <a:r>
              <a:rPr lang="en-IN" sz="1050" dirty="0" smtClean="0"/>
              <a:t>Nutritionist at a wellness clinic</a:t>
            </a:r>
            <a:endParaRPr lang="en-IN" sz="1050" dirty="0"/>
          </a:p>
        </p:txBody>
      </p:sp>
      <p:sp>
        <p:nvSpPr>
          <p:cNvPr id="18" name="TextBox 17"/>
          <p:cNvSpPr txBox="1"/>
          <p:nvPr/>
        </p:nvSpPr>
        <p:spPr>
          <a:xfrm>
            <a:off x="5760602" y="3633884"/>
            <a:ext cx="2387351" cy="969496"/>
          </a:xfrm>
          <a:prstGeom prst="rect">
            <a:avLst/>
          </a:prstGeom>
          <a:noFill/>
        </p:spPr>
        <p:txBody>
          <a:bodyPr wrap="square" rtlCol="0">
            <a:spAutoFit/>
          </a:bodyPr>
          <a:lstStyle/>
          <a:p>
            <a:r>
              <a:rPr lang="en-IN" sz="1500" dirty="0"/>
              <a:t>Age: 5</a:t>
            </a:r>
            <a:r>
              <a:rPr lang="en-IN" sz="1500" dirty="0" smtClean="0"/>
              <a:t>6’ and 48’</a:t>
            </a:r>
            <a:endParaRPr lang="en-IN" sz="1500" dirty="0"/>
          </a:p>
          <a:p>
            <a:r>
              <a:rPr lang="en-IN" sz="1050" dirty="0" smtClean="0"/>
              <a:t>2 children, both busy working professionals,</a:t>
            </a:r>
          </a:p>
          <a:p>
            <a:r>
              <a:rPr lang="en-IN" sz="1050" dirty="0" smtClean="0"/>
              <a:t>Usually order family-size meals</a:t>
            </a:r>
            <a:r>
              <a:rPr lang="en-IN" sz="1050" dirty="0"/>
              <a:t/>
            </a:r>
            <a:br>
              <a:rPr lang="en-IN" sz="1050" dirty="0"/>
            </a:br>
            <a:r>
              <a:rPr lang="en-IN" sz="1050" dirty="0" smtClean="0"/>
              <a:t>Factory workers</a:t>
            </a:r>
            <a:endParaRPr lang="en-IN" sz="1050" dirty="0"/>
          </a:p>
        </p:txBody>
      </p:sp>
      <p:sp>
        <p:nvSpPr>
          <p:cNvPr id="19" name="TextBox 18"/>
          <p:cNvSpPr txBox="1"/>
          <p:nvPr/>
        </p:nvSpPr>
        <p:spPr>
          <a:xfrm>
            <a:off x="5847136" y="3350406"/>
            <a:ext cx="2092899" cy="369332"/>
          </a:xfrm>
          <a:prstGeom prst="rect">
            <a:avLst/>
          </a:prstGeom>
          <a:noFill/>
        </p:spPr>
        <p:txBody>
          <a:bodyPr wrap="square" rtlCol="0">
            <a:spAutoFit/>
          </a:bodyPr>
          <a:lstStyle/>
          <a:p>
            <a:r>
              <a:rPr lang="en-IN" b="1" dirty="0" smtClean="0">
                <a:solidFill>
                  <a:schemeClr val="accent2">
                    <a:lumMod val="75000"/>
                  </a:schemeClr>
                </a:solidFill>
                <a:latin typeface="Stencil" panose="040409050D0802020404" pitchFamily="82" charset="0"/>
              </a:rPr>
              <a:t>Chris &amp; Taylor</a:t>
            </a:r>
            <a:endParaRPr lang="en-IN" b="1" dirty="0">
              <a:solidFill>
                <a:schemeClr val="accent2">
                  <a:lumMod val="75000"/>
                </a:schemeClr>
              </a:solidFill>
              <a:latin typeface="Stencil" panose="040409050D0802020404" pitchFamily="82" charset="0"/>
            </a:endParaRPr>
          </a:p>
        </p:txBody>
      </p:sp>
      <p:sp>
        <p:nvSpPr>
          <p:cNvPr id="20" name="Oval 19"/>
          <p:cNvSpPr/>
          <p:nvPr/>
        </p:nvSpPr>
        <p:spPr>
          <a:xfrm>
            <a:off x="3209680" y="3350406"/>
            <a:ext cx="2558342" cy="2588796"/>
          </a:xfrm>
          <a:prstGeom prst="ellipse">
            <a:avLst/>
          </a:prstGeom>
          <a:gradFill>
            <a:gsLst>
              <a:gs pos="89000">
                <a:schemeClr val="accent2">
                  <a:lumMod val="67000"/>
                </a:schemeClr>
              </a:gs>
              <a:gs pos="31000">
                <a:schemeClr val="accent2">
                  <a:lumMod val="97000"/>
                  <a:lumOff val="3000"/>
                </a:schemeClr>
              </a:gs>
              <a:gs pos="27000">
                <a:schemeClr val="accent2">
                  <a:lumMod val="60000"/>
                  <a:lumOff val="40000"/>
                </a:schemeClr>
              </a:gs>
            </a:gsLst>
            <a:lin ang="162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a:p>
        </p:txBody>
      </p:sp>
      <p:pic>
        <p:nvPicPr>
          <p:cNvPr id="16" name="Google Shape;69;p14"/>
          <p:cNvPicPr preferRelativeResize="0"/>
          <p:nvPr/>
        </p:nvPicPr>
        <p:blipFill rotWithShape="1">
          <a:blip r:embed="rId3">
            <a:extLst>
              <a:ext uri="{28A0092B-C50C-407E-A947-70E740481C1C}">
                <a14:useLocalDpi xmlns:a14="http://schemas.microsoft.com/office/drawing/2010/main" val="0"/>
              </a:ext>
            </a:extLst>
          </a:blip>
          <a:srcRect l="763" t="1725" r="29249" b="22755"/>
          <a:stretch/>
        </p:blipFill>
        <p:spPr>
          <a:xfrm>
            <a:off x="1483917" y="1113924"/>
            <a:ext cx="2046392" cy="2181574"/>
          </a:xfrm>
          <a:prstGeom prst="ellipse">
            <a:avLst/>
          </a:prstGeom>
          <a:noFill/>
          <a:ln>
            <a:noFill/>
          </a:ln>
        </p:spPr>
      </p:pic>
      <p:pic>
        <p:nvPicPr>
          <p:cNvPr id="21" name="Google Shape;71;p14"/>
          <p:cNvPicPr preferRelativeResize="0"/>
          <p:nvPr/>
        </p:nvPicPr>
        <p:blipFill>
          <a:blip r:embed="rId4">
            <a:extLst>
              <a:ext uri="{28A0092B-C50C-407E-A947-70E740481C1C}">
                <a14:useLocalDpi xmlns:a14="http://schemas.microsoft.com/office/drawing/2010/main" val="0"/>
              </a:ext>
            </a:extLst>
          </a:blip>
          <a:stretch>
            <a:fillRect/>
          </a:stretch>
        </p:blipFill>
        <p:spPr>
          <a:xfrm>
            <a:off x="3292591" y="3449218"/>
            <a:ext cx="2385100" cy="2382195"/>
          </a:xfrm>
          <a:prstGeom prst="ellipse">
            <a:avLst/>
          </a:prstGeom>
          <a:noFill/>
          <a:ln>
            <a:noFill/>
          </a:ln>
        </p:spPr>
      </p:pic>
      <p:sp>
        <p:nvSpPr>
          <p:cNvPr id="22" name="TextBox 21"/>
          <p:cNvSpPr txBox="1"/>
          <p:nvPr/>
        </p:nvSpPr>
        <p:spPr>
          <a:xfrm>
            <a:off x="3999662" y="3454196"/>
            <a:ext cx="1172763" cy="369332"/>
          </a:xfrm>
          <a:prstGeom prst="rect">
            <a:avLst/>
          </a:prstGeom>
          <a:noFill/>
        </p:spPr>
        <p:txBody>
          <a:bodyPr wrap="square" rtlCol="0">
            <a:spAutoFit/>
          </a:bodyPr>
          <a:lstStyle/>
          <a:p>
            <a:r>
              <a:rPr lang="en-IN" b="1" dirty="0" err="1">
                <a:solidFill>
                  <a:srgbClr val="3C2A23"/>
                </a:solidFill>
                <a:latin typeface="Stencil" panose="040409050D0802020404" pitchFamily="82" charset="0"/>
              </a:rPr>
              <a:t>TaAra</a:t>
            </a:r>
            <a:endParaRPr lang="en-IN" b="1" dirty="0">
              <a:solidFill>
                <a:srgbClr val="3C2A23"/>
              </a:solidFill>
              <a:latin typeface="Stencil" panose="040409050D0802020404" pitchFamily="82" charset="0"/>
            </a:endParaRPr>
          </a:p>
        </p:txBody>
      </p:sp>
      <p:pic>
        <p:nvPicPr>
          <p:cNvPr id="23" name="Google Shape;70;p14"/>
          <p:cNvPicPr preferRelativeResize="0"/>
          <p:nvPr/>
        </p:nvPicPr>
        <p:blipFill rotWithShape="1">
          <a:blip r:embed="rId5">
            <a:extLst>
              <a:ext uri="{28A0092B-C50C-407E-A947-70E740481C1C}">
                <a14:useLocalDpi xmlns:a14="http://schemas.microsoft.com/office/drawing/2010/main" val="0"/>
              </a:ext>
            </a:extLst>
          </a:blip>
          <a:srcRect l="1329" t="-10611" r="-1329" b="-16485"/>
          <a:stretch/>
        </p:blipFill>
        <p:spPr>
          <a:xfrm>
            <a:off x="5618200" y="989830"/>
            <a:ext cx="2102974" cy="2313678"/>
          </a:xfrm>
          <a:prstGeom prst="ellipse">
            <a:avLst/>
          </a:prstGeom>
          <a:noFill/>
          <a:ln>
            <a:noFill/>
          </a:ln>
        </p:spPr>
      </p:pic>
      <p:sp>
        <p:nvSpPr>
          <p:cNvPr id="15" name="TextBox 14"/>
          <p:cNvSpPr txBox="1"/>
          <p:nvPr/>
        </p:nvSpPr>
        <p:spPr>
          <a:xfrm>
            <a:off x="2134283" y="3373930"/>
            <a:ext cx="795470" cy="369332"/>
          </a:xfrm>
          <a:prstGeom prst="rect">
            <a:avLst/>
          </a:prstGeom>
          <a:noFill/>
        </p:spPr>
        <p:txBody>
          <a:bodyPr wrap="square" rtlCol="0">
            <a:spAutoFit/>
          </a:bodyPr>
          <a:lstStyle/>
          <a:p>
            <a:r>
              <a:rPr lang="en-IN" b="1" dirty="0" smtClean="0">
                <a:solidFill>
                  <a:schemeClr val="accent2">
                    <a:lumMod val="75000"/>
                  </a:schemeClr>
                </a:solidFill>
                <a:latin typeface="Stencil" panose="040409050D0802020404" pitchFamily="82" charset="0"/>
                <a:ea typeface="Roboto Black" panose="02000000000000000000" pitchFamily="2" charset="0"/>
              </a:rPr>
              <a:t>Aron</a:t>
            </a:r>
            <a:endParaRPr lang="en-IN" b="1" dirty="0">
              <a:solidFill>
                <a:schemeClr val="accent2">
                  <a:lumMod val="75000"/>
                </a:schemeClr>
              </a:solidFill>
              <a:latin typeface="Stencil" panose="040409050D0802020404" pitchFamily="82" charset="0"/>
              <a:ea typeface="Roboto Black" panose="02000000000000000000" pitchFamily="2" charset="0"/>
            </a:endParaRPr>
          </a:p>
        </p:txBody>
      </p:sp>
    </p:spTree>
    <p:extLst>
      <p:ext uri="{BB962C8B-B14F-4D97-AF65-F5344CB8AC3E}">
        <p14:creationId xmlns:p14="http://schemas.microsoft.com/office/powerpoint/2010/main" val="1515567190"/>
      </p:ext>
    </p:extLst>
  </p:cSld>
  <p:clrMapOvr>
    <a:masterClrMapping/>
  </p:clrMapOvr>
  <p:transition spd="med">
    <p:pull/>
  </p:transition>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adison">
  <a:themeElements>
    <a:clrScheme name="Madison">
      <a:dk1>
        <a:sysClr val="windowText" lastClr="000000"/>
      </a:dk1>
      <a:lt1>
        <a:sysClr val="window" lastClr="FFFFFF"/>
      </a:lt1>
      <a:dk2>
        <a:srgbClr val="2D251F"/>
      </a:dk2>
      <a:lt2>
        <a:srgbClr val="FAE9C5"/>
      </a:lt2>
      <a:accent1>
        <a:srgbClr val="ED3846"/>
      </a:accent1>
      <a:accent2>
        <a:srgbClr val="F87184"/>
      </a:accent2>
      <a:accent3>
        <a:srgbClr val="EC9DA9"/>
      </a:accent3>
      <a:accent4>
        <a:srgbClr val="ECC190"/>
      </a:accent4>
      <a:accent5>
        <a:srgbClr val="FFB268"/>
      </a:accent5>
      <a:accent6>
        <a:srgbClr val="F98657"/>
      </a:accent6>
      <a:hlink>
        <a:srgbClr val="B97669"/>
      </a:hlink>
      <a:folHlink>
        <a:srgbClr val="9E9483"/>
      </a:folHlink>
    </a:clrScheme>
    <a:fontScheme name="Madison">
      <a:majorFont>
        <a:latin typeface="Arial" panose="020B0604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panose="020B06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adison">
      <a:fillStyleLst>
        <a:solidFill>
          <a:schemeClr val="phClr"/>
        </a:solidFill>
        <a:gradFill rotWithShape="1">
          <a:gsLst>
            <a:gs pos="0">
              <a:schemeClr val="phClr">
                <a:tint val="48000"/>
                <a:alpha val="88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4000"/>
                <a:satMod val="130000"/>
                <a:lumMod val="92000"/>
              </a:schemeClr>
            </a:gs>
            <a:gs pos="100000">
              <a:schemeClr val="phClr">
                <a:shade val="76000"/>
                <a:satMod val="130000"/>
                <a:lumMod val="88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solidFill>
          <a:schemeClr val="phClr"/>
        </a:solidFill>
        <a:blipFill rotWithShape="1">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Madison" id="{025CB5FB-2DD3-45EE-B6F0-CC461540EB19}" vid="{BCCF8060-3FCB-4641-B728-8A589529B13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396CB8A279A364C9F96ACCC85BBD63E" ma:contentTypeVersion="10" ma:contentTypeDescription="Create a new document." ma:contentTypeScope="" ma:versionID="4f17f68b67c071133fecfe5a26e16eb7">
  <xsd:schema xmlns:xsd="http://www.w3.org/2001/XMLSchema" xmlns:xs="http://www.w3.org/2001/XMLSchema" xmlns:p="http://schemas.microsoft.com/office/2006/metadata/properties" xmlns:ns3="2bfdde4f-1fb7-4333-8861-c31a05cdede5" targetNamespace="http://schemas.microsoft.com/office/2006/metadata/properties" ma:root="true" ma:fieldsID="9cde50ff3c3a45f8d63bbebe49f20893" ns3:_="">
    <xsd:import namespace="2bfdde4f-1fb7-4333-8861-c31a05cdede5"/>
    <xsd:element name="properties">
      <xsd:complexType>
        <xsd:sequence>
          <xsd:element name="documentManagement">
            <xsd:complexType>
              <xsd:all>
                <xsd:element ref="ns3:MediaServiceDateTaken" minOccurs="0"/>
                <xsd:element ref="ns3:MediaServiceMetadata" minOccurs="0"/>
                <xsd:element ref="ns3:MediaServiceFastMetadata" minOccurs="0"/>
                <xsd:element ref="ns3:MediaServiceSearchProperties" minOccurs="0"/>
                <xsd:element ref="ns3:MediaServiceObjectDetectorVersions" minOccurs="0"/>
                <xsd:element ref="ns3:_activity" minOccurs="0"/>
                <xsd:element ref="ns3:MediaServiceGenerationTime" minOccurs="0"/>
                <xsd:element ref="ns3:MediaServiceEventHashCode" minOccurs="0"/>
                <xsd:element ref="ns3:MediaServiceSystemTags" minOccurs="0"/>
                <xsd:element ref="ns3: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bfdde4f-1fb7-4333-8861-c31a05cdede5" elementFormDefault="qualified">
    <xsd:import namespace="http://schemas.microsoft.com/office/2006/documentManagement/types"/>
    <xsd:import namespace="http://schemas.microsoft.com/office/infopath/2007/PartnerControls"/>
    <xsd:element name="MediaServiceDateTaken" ma:index="8" nillable="true" ma:displayName="MediaServiceDateTaken" ma:hidden="true" ma:indexed="true" ma:internalName="MediaServiceDateTaken" ma:readOnly="true">
      <xsd:simpleType>
        <xsd:restriction base="dms:Text"/>
      </xsd:simpleType>
    </xsd:element>
    <xsd:element name="MediaServiceMetadata" ma:index="9" nillable="true" ma:displayName="MediaServiceMetadata" ma:hidden="true" ma:internalName="MediaServiceMetadata" ma:readOnly="true">
      <xsd:simpleType>
        <xsd:restriction base="dms:Note"/>
      </xsd:simpleType>
    </xsd:element>
    <xsd:element name="MediaServiceFastMetadata" ma:index="10" nillable="true" ma:displayName="MediaServiceFastMetadata" ma:hidden="true" ma:internalName="MediaServiceFastMetadata" ma:readOnly="true">
      <xsd:simpleType>
        <xsd:restriction base="dms:Note"/>
      </xsd:simpleType>
    </xsd:element>
    <xsd:element name="MediaServiceSearchProperties" ma:index="11" nillable="true" ma:displayName="MediaServiceSearchProperties" ma:hidden="true" ma:internalName="MediaServiceSearchProperties" ma:readOnly="true">
      <xsd:simpleType>
        <xsd:restriction base="dms:Note"/>
      </xsd:simpleType>
    </xsd:element>
    <xsd:element name="MediaServiceObjectDetectorVersions" ma:index="12" nillable="true" ma:displayName="MediaServiceObjectDetectorVersions" ma:hidden="true" ma:indexed="true" ma:internalName="MediaServiceObjectDetectorVersions" ma:readOnly="true">
      <xsd:simpleType>
        <xsd:restriction base="dms:Text"/>
      </xsd:simpleType>
    </xsd:element>
    <xsd:element name="_activity" ma:index="13" nillable="true" ma:displayName="_activity" ma:hidden="true" ma:internalName="_activity">
      <xsd:simpleType>
        <xsd:restriction base="dms:Note"/>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SystemTags" ma:index="16" nillable="true" ma:displayName="MediaServiceSystemTags" ma:hidden="true" ma:internalName="MediaServiceSystemTags" ma:readOnly="true">
      <xsd:simpleType>
        <xsd:restriction base="dms:Note"/>
      </xsd:simpleType>
    </xsd:element>
    <xsd:element name="MediaServiceOCR" ma:index="17" nillable="true" ma:displayName="Extracted Text"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2bfdde4f-1fb7-4333-8861-c31a05cdede5" xsi:nil="true"/>
  </documentManagement>
</p:properties>
</file>

<file path=customXml/itemProps1.xml><?xml version="1.0" encoding="utf-8"?>
<ds:datastoreItem xmlns:ds="http://schemas.openxmlformats.org/officeDocument/2006/customXml" ds:itemID="{AC7238B7-48FF-4115-BA56-E29D0AF4DD5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bfdde4f-1fb7-4333-8861-c31a05cdede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24BC01E7-C9B4-4CB6-8B27-C6F25076293D}">
  <ds:schemaRefs>
    <ds:schemaRef ds:uri="http://schemas.microsoft.com/sharepoint/v3/contenttype/forms"/>
  </ds:schemaRefs>
</ds:datastoreItem>
</file>

<file path=customXml/itemProps3.xml><?xml version="1.0" encoding="utf-8"?>
<ds:datastoreItem xmlns:ds="http://schemas.openxmlformats.org/officeDocument/2006/customXml" ds:itemID="{CAFAFB1D-AFBA-4DE5-8C8D-07D8D30E8BDC}">
  <ds:schemaRefs>
    <ds:schemaRef ds:uri="2bfdde4f-1fb7-4333-8861-c31a05cdede5"/>
    <ds:schemaRef ds:uri="http://purl.org/dc/terms/"/>
    <ds:schemaRef ds:uri="http://schemas.microsoft.com/office/2006/documentManagement/types"/>
    <ds:schemaRef ds:uri="http://purl.org/dc/dcmitype/"/>
    <ds:schemaRef ds:uri="http://schemas.microsoft.com/office/infopath/2007/PartnerControls"/>
    <ds:schemaRef ds:uri="http://purl.org/dc/elements/1.1/"/>
    <ds:schemaRef ds:uri="http://schemas.microsoft.com/office/2006/metadata/propertie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TM16401375[[fn=Madison]]</Template>
  <TotalTime>3691</TotalTime>
  <Words>4455</Words>
  <Application>Microsoft Office PowerPoint</Application>
  <PresentationFormat>Letter Paper (8.5x11 in)</PresentationFormat>
  <Paragraphs>395</Paragraphs>
  <Slides>20</Slides>
  <Notes>15</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20</vt:i4>
      </vt:variant>
    </vt:vector>
  </HeadingPairs>
  <TitlesOfParts>
    <vt:vector size="31" baseType="lpstr">
      <vt:lpstr>Arial</vt:lpstr>
      <vt:lpstr>Calibri</vt:lpstr>
      <vt:lpstr>Georgia</vt:lpstr>
      <vt:lpstr>MS Shell Dlg 2</vt:lpstr>
      <vt:lpstr>Proxima Nova</vt:lpstr>
      <vt:lpstr>Roboto Black</vt:lpstr>
      <vt:lpstr>Segoe UI Black</vt:lpstr>
      <vt:lpstr>Stencil</vt:lpstr>
      <vt:lpstr>Wingdings</vt:lpstr>
      <vt:lpstr>Wingdings 3</vt:lpstr>
      <vt:lpstr>Madison</vt:lpstr>
      <vt:lpstr>DeliverEase Every Meal, One App Away!   Presented by : Pratik Nesarkar | Ms - MIS  Texas A&amp;M University</vt:lpstr>
      <vt:lpstr>PowerPoint Presentation</vt:lpstr>
      <vt:lpstr>DeliverEase</vt:lpstr>
      <vt:lpstr>Big Picture</vt:lpstr>
      <vt:lpstr>Big Picture (Contd…)</vt:lpstr>
      <vt:lpstr>Big Picture (Contd…)</vt:lpstr>
      <vt:lpstr>Product Success Metrics</vt:lpstr>
      <vt:lpstr>Target Groups</vt:lpstr>
      <vt:lpstr>User Personas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DeliverEase</dc:title>
  <dc:creator>Nesarkar, Pratik Shailesh</dc:creator>
  <cp:lastModifiedBy>Nesarkar, Pratik Shailesh</cp:lastModifiedBy>
  <cp:revision>574</cp:revision>
  <dcterms:created xsi:type="dcterms:W3CDTF">2024-10-24T23:01:06Z</dcterms:created>
  <dcterms:modified xsi:type="dcterms:W3CDTF">2024-12-02T16:50:14Z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0x0101001396CB8A279A364C9F96ACCC85BBD63E</vt:lpwstr>
  </property>
</Properties>
</file>